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0" r:id="rId1"/>
  </p:sldMasterIdLst>
  <p:notesMasterIdLst>
    <p:notesMasterId r:id="rId32"/>
  </p:notesMasterIdLst>
  <p:sldIdLst>
    <p:sldId id="307" r:id="rId2"/>
    <p:sldId id="274" r:id="rId3"/>
    <p:sldId id="276" r:id="rId4"/>
    <p:sldId id="281" r:id="rId5"/>
    <p:sldId id="257" r:id="rId6"/>
    <p:sldId id="273" r:id="rId7"/>
    <p:sldId id="277" r:id="rId8"/>
    <p:sldId id="278" r:id="rId9"/>
    <p:sldId id="279" r:id="rId10"/>
    <p:sldId id="280" r:id="rId11"/>
    <p:sldId id="302" r:id="rId12"/>
    <p:sldId id="283" r:id="rId13"/>
    <p:sldId id="298" r:id="rId14"/>
    <p:sldId id="300" r:id="rId15"/>
    <p:sldId id="285" r:id="rId16"/>
    <p:sldId id="299" r:id="rId17"/>
    <p:sldId id="286" r:id="rId18"/>
    <p:sldId id="287" r:id="rId19"/>
    <p:sldId id="289" r:id="rId20"/>
    <p:sldId id="306" r:id="rId21"/>
    <p:sldId id="288" r:id="rId22"/>
    <p:sldId id="291" r:id="rId23"/>
    <p:sldId id="293" r:id="rId24"/>
    <p:sldId id="294" r:id="rId25"/>
    <p:sldId id="292" r:id="rId26"/>
    <p:sldId id="295" r:id="rId27"/>
    <p:sldId id="297" r:id="rId28"/>
    <p:sldId id="303" r:id="rId29"/>
    <p:sldId id="305" r:id="rId30"/>
    <p:sldId id="272" r:id="rId31"/>
  </p:sldIdLst>
  <p:sldSz cx="9144000" cy="6858000" type="screen4x3"/>
  <p:notesSz cx="6858000" cy="9144000"/>
  <p:embeddedFontLst>
    <p:embeddedFont>
      <p:font typeface="Lucida Sans Unicode" pitchFamily="34" charset="0"/>
      <p:regular r:id="rId33"/>
    </p:embeddedFont>
    <p:embeddedFont>
      <p:font typeface="Calibri" pitchFamily="34" charset="0"/>
      <p:regular r:id="rId34"/>
      <p:bold r:id="rId35"/>
      <p:italic r:id="rId36"/>
      <p:boldItalic r:id="rId37"/>
    </p:embeddedFont>
    <p:embeddedFont>
      <p:font typeface="Wingdings 3" pitchFamily="18" charset="2"/>
      <p:regular r:id="rId38"/>
    </p:embeddedFont>
    <p:embeddedFont>
      <p:font typeface="Arial Black" pitchFamily="34" charset="0"/>
      <p:bold r:id="rId39"/>
    </p:embeddedFont>
    <p:embeddedFont>
      <p:font typeface="Algerian" pitchFamily="82" charset="0"/>
      <p:regular r:id="rId40"/>
    </p:embeddedFont>
    <p:embeddedFont>
      <p:font typeface="Verdana" pitchFamily="34" charset="0"/>
      <p:regular r:id="rId41"/>
      <p:bold r:id="rId42"/>
      <p:italic r:id="rId43"/>
      <p:boldItalic r:id="rId44"/>
    </p:embeddedFont>
    <p:embeddedFont>
      <p:font typeface="Wingdings 2" pitchFamily="18" charset="2"/>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iXfPNttdiUs0DRG7oLzUJwf9P8z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48" d="100"/>
          <a:sy n="48" d="100"/>
        </p:scale>
        <p:origin x="-2004" y="-5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33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50"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a7c16ac20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a7c16ac2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
          <p:cNvSpPr txBox="1">
            <a:spLocks/>
          </p:cNvSpPr>
          <p:nvPr/>
        </p:nvSpPr>
        <p:spPr>
          <a:xfrm>
            <a:off x="214282" y="500042"/>
            <a:ext cx="8572560" cy="3000396"/>
          </a:xfrm>
          <a:prstGeom prst="rect">
            <a:avLst/>
          </a:prstGeom>
          <a:solidFill>
            <a:srgbClr val="FDE9D8"/>
          </a:solidFill>
          <a:ln>
            <a:noFill/>
          </a:ln>
        </p:spPr>
        <p:txBody>
          <a:bodyPr spcFirstLastPara="1" vert="horz" wrap="square" lIns="91425" tIns="45700" rIns="91425" bIns="45700" rtlCol="0" anchor="ctr" anchorCtr="0">
            <a:normAutofit fontScale="90000" lnSpcReduction="20000"/>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ts val="0"/>
              </a:spcBef>
              <a:spcAft>
                <a:spcPts val="0"/>
              </a:spcAft>
              <a:buClr>
                <a:srgbClr val="C00000"/>
              </a:buClr>
              <a:buSzPct val="100000"/>
              <a:buFont typeface="Calibri"/>
              <a:buNone/>
              <a:tabLst/>
              <a:defRPr/>
            </a:pPr>
            <a:r>
              <a:rPr kumimoji="0" lang="en-IN" sz="2800" b="1" i="0" u="none" strike="noStrike" kern="1200" cap="none" spc="0" normalizeH="0" baseline="0" noProof="0" smtClean="0">
                <a:ln>
                  <a:noFill/>
                </a:ln>
                <a:solidFill>
                  <a:srgbClr val="C00000"/>
                </a:solidFill>
                <a:effectLst>
                  <a:outerShdw blurRad="31750" dist="25400" dir="5400000" algn="tl" rotWithShape="0">
                    <a:srgbClr val="000000">
                      <a:alpha val="25000"/>
                    </a:srgbClr>
                  </a:outerShdw>
                </a:effectLst>
                <a:uLnTx/>
                <a:uFillTx/>
                <a:latin typeface="+mj-lt"/>
                <a:ea typeface="+mj-ea"/>
                <a:cs typeface="+mj-cs"/>
              </a:rPr>
              <a:t/>
            </a:r>
            <a:br>
              <a:rPr kumimoji="0" lang="en-IN" sz="2800" b="1" i="0" u="none" strike="noStrike" kern="1200" cap="none" spc="0" normalizeH="0" baseline="0" noProof="0" smtClean="0">
                <a:ln>
                  <a:noFill/>
                </a:ln>
                <a:solidFill>
                  <a:srgbClr val="C00000"/>
                </a:solidFill>
                <a:effectLst>
                  <a:outerShdw blurRad="31750" dist="25400" dir="5400000" algn="tl" rotWithShape="0">
                    <a:srgbClr val="000000">
                      <a:alpha val="25000"/>
                    </a:srgbClr>
                  </a:outerShdw>
                </a:effectLst>
                <a:uLnTx/>
                <a:uFillTx/>
                <a:latin typeface="+mj-lt"/>
                <a:ea typeface="+mj-ea"/>
                <a:cs typeface="+mj-cs"/>
              </a:rPr>
            </a:br>
            <a:r>
              <a:rPr kumimoji="0" lang="en-IN" sz="3600" b="1" i="0" u="none" strike="noStrike" kern="1200" cap="none" spc="0" normalizeH="0" baseline="0" noProof="0" smtClean="0">
                <a:ln>
                  <a:noFill/>
                </a:ln>
                <a:solidFill>
                  <a:srgbClr val="C00000"/>
                </a:solidFill>
                <a:effectLst>
                  <a:outerShdw blurRad="31750" dist="25400" dir="5400000" algn="tl" rotWithShape="0">
                    <a:srgbClr val="000000">
                      <a:alpha val="25000"/>
                    </a:srgbClr>
                  </a:outerShdw>
                </a:effectLst>
                <a:uLnTx/>
                <a:uFillTx/>
                <a:latin typeface="+mj-lt"/>
                <a:ea typeface="+mj-ea"/>
                <a:cs typeface="+mj-cs"/>
              </a:rPr>
              <a:t>CAPSTONE PROJECT-1</a:t>
            </a:r>
            <a:r>
              <a:rPr kumimoji="0" lang="en-IN" sz="2800" b="1" i="0" u="none" strike="noStrike" kern="1200" cap="none" spc="0" normalizeH="0" baseline="0" noProof="0" smtClean="0">
                <a:ln>
                  <a:noFill/>
                </a:ln>
                <a:solidFill>
                  <a:srgbClr val="C00000"/>
                </a:solidFill>
                <a:effectLst>
                  <a:outerShdw blurRad="31750" dist="25400" dir="5400000" algn="tl" rotWithShape="0">
                    <a:srgbClr val="000000">
                      <a:alpha val="25000"/>
                    </a:srgbClr>
                  </a:outerShdw>
                </a:effectLst>
                <a:uLnTx/>
                <a:uFillTx/>
                <a:latin typeface="+mj-lt"/>
                <a:ea typeface="+mj-ea"/>
                <a:cs typeface="+mj-cs"/>
              </a:rPr>
              <a:t/>
            </a:r>
            <a:br>
              <a:rPr kumimoji="0" lang="en-IN" sz="2800" b="1" i="0" u="none" strike="noStrike" kern="1200" cap="none" spc="0" normalizeH="0" baseline="0" noProof="0" smtClean="0">
                <a:ln>
                  <a:noFill/>
                </a:ln>
                <a:solidFill>
                  <a:srgbClr val="C00000"/>
                </a:solidFill>
                <a:effectLst>
                  <a:outerShdw blurRad="31750" dist="25400" dir="5400000" algn="tl" rotWithShape="0">
                    <a:srgbClr val="000000">
                      <a:alpha val="25000"/>
                    </a:srgbClr>
                  </a:outerShdw>
                </a:effectLst>
                <a:uLnTx/>
                <a:uFillTx/>
                <a:latin typeface="+mj-lt"/>
                <a:ea typeface="+mj-ea"/>
                <a:cs typeface="+mj-cs"/>
              </a:rPr>
            </a:br>
            <a: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0" lang="en-IN" sz="2800" b="1" i="0" u="sng"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EDA on Hotel booking analysis</a:t>
            </a:r>
            <a: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by</a:t>
            </a:r>
            <a:b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0" lang="en-IN" sz="2800" b="1" i="0" u="none" strike="noStrike" kern="1200" cap="none" spc="0" normalizeH="0" baseline="0" noProof="0" smtClean="0">
                <a:ln>
                  <a:noFill/>
                </a:ln>
                <a:solidFill>
                  <a:srgbClr val="17365D"/>
                </a:solidFill>
                <a:effectLst>
                  <a:outerShdw blurRad="31750" dist="25400" dir="5400000" algn="tl" rotWithShape="0">
                    <a:srgbClr val="000000">
                      <a:alpha val="25000"/>
                    </a:srgbClr>
                  </a:outerShdw>
                </a:effectLst>
                <a:uLnTx/>
                <a:uFillTx/>
                <a:latin typeface="Arial"/>
                <a:ea typeface="Arial"/>
                <a:cs typeface="Arial"/>
                <a:sym typeface="Arial"/>
              </a:rPr>
              <a:t>Alpashi L. Sadawarti</a:t>
            </a:r>
            <a:br>
              <a:rPr kumimoji="0" lang="en-IN" sz="2800" b="1" i="0" u="none" strike="noStrike" kern="1200" cap="none" spc="0" normalizeH="0" baseline="0" noProof="0" smtClean="0">
                <a:ln>
                  <a:noFill/>
                </a:ln>
                <a:solidFill>
                  <a:srgbClr val="17365D"/>
                </a:solidFill>
                <a:effectLst>
                  <a:outerShdw blurRad="31750" dist="25400" dir="5400000" algn="tl" rotWithShape="0">
                    <a:srgbClr val="000000">
                      <a:alpha val="25000"/>
                    </a:srgbClr>
                  </a:outerShdw>
                </a:effectLst>
                <a:uLnTx/>
                <a:uFillTx/>
                <a:latin typeface="Arial"/>
                <a:ea typeface="Arial"/>
                <a:cs typeface="Arial"/>
                <a:sym typeface="Arial"/>
              </a:rPr>
            </a:br>
            <a:r>
              <a:rPr kumimoji="0" lang="en-IN" sz="2800" b="1" i="0" u="none" strike="noStrike" kern="1200" cap="none" spc="0" normalizeH="0" baseline="0" noProof="0" smtClean="0">
                <a:ln>
                  <a:noFill/>
                </a:ln>
                <a:solidFill>
                  <a:srgbClr val="17365D"/>
                </a:solidFill>
                <a:effectLst>
                  <a:outerShdw blurRad="31750" dist="25400" dir="5400000" algn="tl" rotWithShape="0">
                    <a:srgbClr val="000000">
                      <a:alpha val="25000"/>
                    </a:srgbClr>
                  </a:outerShdw>
                </a:effectLst>
                <a:uLnTx/>
                <a:uFillTx/>
                <a:latin typeface="Arial"/>
                <a:ea typeface="Arial"/>
                <a:cs typeface="Arial"/>
                <a:sym typeface="Arial"/>
              </a:rPr>
              <a:t>Shubham P. Mausrkar</a:t>
            </a:r>
            <a: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(Cohort- Enlighten)</a:t>
            </a:r>
            <a:br>
              <a:rPr kumimoji="0" lang="en-IN" sz="28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endParaRPr kumimoji="0" lang="en-IN" sz="2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pic>
        <p:nvPicPr>
          <p:cNvPr id="5" name="Google Shape;87;p1" descr="OIP.jpg"/>
          <p:cNvPicPr preferRelativeResize="0"/>
          <p:nvPr/>
        </p:nvPicPr>
        <p:blipFill rotWithShape="1">
          <a:blip r:embed="rId2">
            <a:alphaModFix/>
          </a:blip>
          <a:srcRect l="12161" r="7570"/>
          <a:stretch/>
        </p:blipFill>
        <p:spPr>
          <a:xfrm>
            <a:off x="214282" y="3714752"/>
            <a:ext cx="5572132" cy="2870492"/>
          </a:xfrm>
          <a:prstGeom prst="rect">
            <a:avLst/>
          </a:prstGeom>
          <a:noFill/>
          <a:ln w="12700" cap="flat" cmpd="sng">
            <a:solidFill>
              <a:schemeClr val="dk1"/>
            </a:solidFill>
            <a:prstDash val="solid"/>
            <a:round/>
            <a:headEnd type="none" w="sm" len="sm"/>
            <a:tailEnd type="none" w="sm" len="sm"/>
          </a:ln>
        </p:spPr>
      </p:pic>
      <p:pic>
        <p:nvPicPr>
          <p:cNvPr id="6" name="Google Shape;86;p1" descr="hotel-booking-round-design-template-line-icon-vector-18199795.jpg"/>
          <p:cNvPicPr preferRelativeResize="0"/>
          <p:nvPr/>
        </p:nvPicPr>
        <p:blipFill rotWithShape="1">
          <a:blip r:embed="rId3">
            <a:alphaModFix/>
          </a:blip>
          <a:srcRect t="2180" b="10615"/>
          <a:stretch/>
        </p:blipFill>
        <p:spPr>
          <a:xfrm>
            <a:off x="5786446" y="3714752"/>
            <a:ext cx="3076842" cy="2857520"/>
          </a:xfrm>
          <a:prstGeom prst="rect">
            <a:avLst/>
          </a:prstGeom>
          <a:noFill/>
          <a:ln w="1270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85800" y="495300"/>
            <a:ext cx="8124825" cy="5248275"/>
            <a:chOff x="619125" y="590550"/>
            <a:chExt cx="8124825" cy="5248275"/>
          </a:xfrm>
        </p:grpSpPr>
        <p:pic>
          <p:nvPicPr>
            <p:cNvPr id="6" name="Picture 5" descr="TITLE.jpg"/>
            <p:cNvPicPr>
              <a:picLocks noChangeAspect="1"/>
            </p:cNvPicPr>
            <p:nvPr/>
          </p:nvPicPr>
          <p:blipFill>
            <a:blip r:embed="rId2"/>
            <a:srcRect r="7182"/>
            <a:stretch>
              <a:fillRect/>
            </a:stretch>
          </p:blipFill>
          <p:spPr>
            <a:xfrm>
              <a:off x="619125" y="590550"/>
              <a:ext cx="8124825" cy="5248275"/>
            </a:xfrm>
            <a:prstGeom prst="rect">
              <a:avLst/>
            </a:prstGeom>
            <a:ln w="12700">
              <a:solidFill>
                <a:schemeClr val="accent1"/>
              </a:solidFill>
            </a:ln>
          </p:spPr>
        </p:pic>
        <p:sp>
          <p:nvSpPr>
            <p:cNvPr id="8" name="TextBox 7"/>
            <p:cNvSpPr txBox="1"/>
            <p:nvPr/>
          </p:nvSpPr>
          <p:spPr>
            <a:xfrm flipH="1">
              <a:off x="838197" y="1609725"/>
              <a:ext cx="2752725" cy="3539430"/>
            </a:xfrm>
            <a:prstGeom prst="rect">
              <a:avLst/>
            </a:prstGeom>
            <a:solidFill>
              <a:schemeClr val="accent6">
                <a:lumMod val="40000"/>
                <a:lumOff val="60000"/>
              </a:schemeClr>
            </a:solidFill>
            <a:ln w="12700">
              <a:solidFill>
                <a:schemeClr val="accent1"/>
              </a:solidFill>
            </a:ln>
          </p:spPr>
          <p:txBody>
            <a:bodyPr wrap="square" rtlCol="0">
              <a:spAutoFit/>
            </a:bodyPr>
            <a:lstStyle/>
            <a:p>
              <a:r>
                <a:rPr lang="en-US" sz="3200" dirty="0" smtClean="0">
                  <a:latin typeface="Arial Black" pitchFamily="34" charset="0"/>
                </a:rPr>
                <a:t>                               </a:t>
              </a:r>
              <a:r>
                <a:rPr lang="en-US" sz="3200" u="sng" dirty="0" smtClean="0">
                  <a:solidFill>
                    <a:schemeClr val="bg1"/>
                  </a:solidFill>
                  <a:latin typeface="Arial Black" pitchFamily="34" charset="0"/>
                </a:rPr>
                <a:t>DATA CLEANING AND MANIPULATION</a:t>
              </a:r>
            </a:p>
            <a:p>
              <a:endParaRPr lang="en-IN" sz="3200" u="sng" dirty="0">
                <a:solidFill>
                  <a:schemeClr val="bg1"/>
                </a:solidFill>
                <a:latin typeface="Algerian" pitchFamily="82"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274637"/>
            <a:ext cx="8467725" cy="1144587"/>
          </a:xfrm>
          <a:solidFill>
            <a:srgbClr val="FDE9D8"/>
          </a:solidFill>
          <a:ln>
            <a:noFill/>
          </a:ln>
        </p:spPr>
        <p:txBody>
          <a:bodyPr spcFirstLastPara="1" wrap="square" lIns="91425" tIns="45700" rIns="91425" bIns="45700" anchor="ctr" anchorCtr="0">
            <a:normAutofit/>
          </a:bodyPr>
          <a:lstStyle/>
          <a:p>
            <a:pPr algn="ctr">
              <a:spcBef>
                <a:spcPts val="0"/>
              </a:spcBef>
              <a:buClr>
                <a:srgbClr val="C00000"/>
              </a:buClr>
              <a:buSzPct val="100000"/>
            </a:pPr>
            <a:r>
              <a:rPr lang="en-GB" sz="3600" kern="0" dirty="0" smtClean="0">
                <a:solidFill>
                  <a:srgbClr val="C00000"/>
                </a:solidFill>
                <a:effectLst/>
                <a:latin typeface="Calibri"/>
                <a:ea typeface="Calibri"/>
                <a:cs typeface="Calibri"/>
                <a:sym typeface="Calibri"/>
              </a:rPr>
              <a:t>Finding and removing duplicate values</a:t>
            </a:r>
          </a:p>
        </p:txBody>
      </p:sp>
      <p:pic>
        <p:nvPicPr>
          <p:cNvPr id="1026" name="Picture 2" descr="C:\Users\Alpashi\Pictures\Screenshots\Screenshot (14).png"/>
          <p:cNvPicPr>
            <a:picLocks noChangeAspect="1" noChangeArrowheads="1"/>
          </p:cNvPicPr>
          <p:nvPr/>
        </p:nvPicPr>
        <p:blipFill>
          <a:blip r:embed="rId2"/>
          <a:srcRect l="2838" t="34932" r="76856" b="49922"/>
          <a:stretch>
            <a:fillRect/>
          </a:stretch>
        </p:blipFill>
        <p:spPr bwMode="auto">
          <a:xfrm>
            <a:off x="891250" y="2338086"/>
            <a:ext cx="2835797" cy="2511707"/>
          </a:xfrm>
          <a:prstGeom prst="rect">
            <a:avLst/>
          </a:prstGeom>
          <a:noFill/>
          <a:ln w="12700">
            <a:solidFill>
              <a:schemeClr val="tx1"/>
            </a:solidFill>
          </a:ln>
        </p:spPr>
      </p:pic>
      <p:pic>
        <p:nvPicPr>
          <p:cNvPr id="1027" name="Picture 3" descr="C:\Users\Alpashi\Pictures\Screenshots\Screenshot (15).png"/>
          <p:cNvPicPr>
            <a:picLocks noChangeAspect="1" noChangeArrowheads="1"/>
          </p:cNvPicPr>
          <p:nvPr/>
        </p:nvPicPr>
        <p:blipFill>
          <a:blip r:embed="rId3"/>
          <a:srcRect l="3818" t="50786" r="65184" b="25532"/>
          <a:stretch>
            <a:fillRect/>
          </a:stretch>
        </p:blipFill>
        <p:spPr bwMode="auto">
          <a:xfrm>
            <a:off x="5011838" y="2349659"/>
            <a:ext cx="3217761" cy="2546431"/>
          </a:xfrm>
          <a:prstGeom prst="rect">
            <a:avLst/>
          </a:prstGeom>
          <a:noFill/>
          <a:ln w="12700">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274637"/>
            <a:ext cx="8467725" cy="1144587"/>
          </a:xfrm>
          <a:solidFill>
            <a:srgbClr val="FDE9D8"/>
          </a:solidFill>
          <a:ln>
            <a:noFill/>
          </a:ln>
        </p:spPr>
        <p:txBody>
          <a:bodyPr spcFirstLastPara="1" wrap="square" lIns="91425" tIns="45700" rIns="91425" bIns="45700" anchor="ctr" anchorCtr="0">
            <a:normAutofit/>
          </a:bodyPr>
          <a:lstStyle/>
          <a:p>
            <a:pPr algn="ctr">
              <a:spcBef>
                <a:spcPts val="0"/>
              </a:spcBef>
              <a:buClr>
                <a:srgbClr val="C00000"/>
              </a:buClr>
              <a:buSzPct val="100000"/>
            </a:pPr>
            <a:r>
              <a:rPr lang="en-GB" sz="3600" kern="0" dirty="0" smtClean="0">
                <a:solidFill>
                  <a:srgbClr val="C00000"/>
                </a:solidFill>
                <a:effectLst/>
                <a:latin typeface="Calibri"/>
                <a:ea typeface="Calibri"/>
                <a:cs typeface="Calibri"/>
                <a:sym typeface="Calibri"/>
              </a:rPr>
              <a:t>Handling null values</a:t>
            </a:r>
          </a:p>
        </p:txBody>
      </p:sp>
      <p:pic>
        <p:nvPicPr>
          <p:cNvPr id="41986" name="Picture 2" descr="C:\Users\mbbm_as\Pictures\Screenshots\Screenshot (30).png"/>
          <p:cNvPicPr>
            <a:picLocks noChangeAspect="1" noChangeArrowheads="1"/>
          </p:cNvPicPr>
          <p:nvPr/>
        </p:nvPicPr>
        <p:blipFill>
          <a:blip r:embed="rId2"/>
          <a:srcRect l="4427" t="21667" r="74740" b="24167"/>
          <a:stretch>
            <a:fillRect/>
          </a:stretch>
        </p:blipFill>
        <p:spPr bwMode="auto">
          <a:xfrm>
            <a:off x="371474" y="1562100"/>
            <a:ext cx="2825262" cy="4591050"/>
          </a:xfrm>
          <a:prstGeom prst="rect">
            <a:avLst/>
          </a:prstGeom>
          <a:noFill/>
          <a:ln w="12700">
            <a:solidFill>
              <a:schemeClr val="tx1"/>
            </a:solidFill>
          </a:ln>
        </p:spPr>
      </p:pic>
      <p:pic>
        <p:nvPicPr>
          <p:cNvPr id="41987" name="Picture 3" descr="C:\Users\mbbm_as\Pictures\Screenshots\Screenshot (31).png"/>
          <p:cNvPicPr>
            <a:picLocks noChangeAspect="1" noChangeArrowheads="1"/>
          </p:cNvPicPr>
          <p:nvPr/>
        </p:nvPicPr>
        <p:blipFill>
          <a:blip r:embed="rId3"/>
          <a:srcRect l="4836" t="13095" r="51637" b="5122"/>
          <a:stretch>
            <a:fillRect/>
          </a:stretch>
        </p:blipFill>
        <p:spPr bwMode="auto">
          <a:xfrm>
            <a:off x="3314699" y="1556282"/>
            <a:ext cx="5534025" cy="4587343"/>
          </a:xfrm>
          <a:prstGeom prst="rect">
            <a:avLst/>
          </a:prstGeom>
          <a:noFill/>
          <a:ln w="12700">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3" descr="C:\Users\mbbm_as\Pictures\Screenshots\Screenshot (32).png"/>
          <p:cNvPicPr>
            <a:picLocks noChangeAspect="1" noChangeArrowheads="1"/>
          </p:cNvPicPr>
          <p:nvPr/>
        </p:nvPicPr>
        <p:blipFill>
          <a:blip r:embed="rId2"/>
          <a:srcRect l="2635" t="33117" r="57248" b="37292"/>
          <a:stretch>
            <a:fillRect/>
          </a:stretch>
        </p:blipFill>
        <p:spPr bwMode="auto">
          <a:xfrm>
            <a:off x="570728" y="485776"/>
            <a:ext cx="7887472" cy="5391150"/>
          </a:xfrm>
          <a:prstGeom prst="rect">
            <a:avLst/>
          </a:prstGeom>
          <a:noFill/>
          <a:ln w="19050">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32).png"/>
          <p:cNvPicPr>
            <a:picLocks noChangeAspect="1"/>
          </p:cNvPicPr>
          <p:nvPr/>
        </p:nvPicPr>
        <p:blipFill>
          <a:blip r:embed="rId2"/>
          <a:srcRect l="4285" t="66342" r="65511" b="27000"/>
          <a:stretch>
            <a:fillRect/>
          </a:stretch>
        </p:blipFill>
        <p:spPr>
          <a:xfrm>
            <a:off x="617517" y="3619500"/>
            <a:ext cx="8158348" cy="1123951"/>
          </a:xfrm>
          <a:prstGeom prst="rect">
            <a:avLst/>
          </a:prstGeom>
          <a:noFill/>
          <a:ln w="19050">
            <a:solidFill>
              <a:schemeClr val="tx1"/>
            </a:solidFill>
          </a:ln>
        </p:spPr>
      </p:pic>
      <p:grpSp>
        <p:nvGrpSpPr>
          <p:cNvPr id="8" name="Group 7"/>
          <p:cNvGrpSpPr/>
          <p:nvPr/>
        </p:nvGrpSpPr>
        <p:grpSpPr>
          <a:xfrm>
            <a:off x="0" y="2194958"/>
            <a:ext cx="8825917" cy="717379"/>
            <a:chOff x="0" y="2194958"/>
            <a:chExt cx="8825917" cy="717379"/>
          </a:xfrm>
        </p:grpSpPr>
        <p:pic>
          <p:nvPicPr>
            <p:cNvPr id="5" name="Picture 4" descr="Screenshot (32).png"/>
            <p:cNvPicPr>
              <a:picLocks noChangeAspect="1"/>
            </p:cNvPicPr>
            <p:nvPr/>
          </p:nvPicPr>
          <p:blipFill>
            <a:blip r:embed="rId2"/>
            <a:srcRect l="33260" t="64016" r="33636" b="34156"/>
            <a:stretch>
              <a:fillRect/>
            </a:stretch>
          </p:blipFill>
          <p:spPr>
            <a:xfrm>
              <a:off x="486888" y="2576944"/>
              <a:ext cx="8339029" cy="335393"/>
            </a:xfrm>
            <a:prstGeom prst="rect">
              <a:avLst/>
            </a:prstGeom>
          </p:spPr>
        </p:pic>
        <p:pic>
          <p:nvPicPr>
            <p:cNvPr id="6" name="Picture 5" descr="Screenshot (32).png"/>
            <p:cNvPicPr>
              <a:picLocks noChangeAspect="1"/>
            </p:cNvPicPr>
            <p:nvPr/>
          </p:nvPicPr>
          <p:blipFill>
            <a:blip r:embed="rId2"/>
            <a:srcRect l="1688" t="63559" r="66728" b="34251"/>
            <a:stretch>
              <a:fillRect/>
            </a:stretch>
          </p:blipFill>
          <p:spPr>
            <a:xfrm>
              <a:off x="0" y="2194958"/>
              <a:ext cx="8812353" cy="381988"/>
            </a:xfrm>
            <a:prstGeom prst="rect">
              <a:avLst/>
            </a:prstGeom>
          </p:spPr>
        </p:pic>
      </p:grpSp>
      <p:sp>
        <p:nvSpPr>
          <p:cNvPr id="7" name="Rectangle 6"/>
          <p:cNvSpPr/>
          <p:nvPr/>
        </p:nvSpPr>
        <p:spPr>
          <a:xfrm>
            <a:off x="561975" y="455712"/>
            <a:ext cx="8258175" cy="1001613"/>
          </a:xfrm>
          <a:prstGeom prst="rect">
            <a:avLst/>
          </a:prstGeom>
          <a:solidFill>
            <a:srgbClr val="FDE9D8"/>
          </a:solidFill>
          <a:ln>
            <a:noFill/>
          </a:ln>
        </p:spPr>
        <p:txBody>
          <a:bodyPr spcFirstLastPara="1" vert="horz" wrap="square" lIns="91425" tIns="45700" rIns="91425" bIns="45700" rtlCol="0" anchor="ctr" anchorCtr="0">
            <a:normAutofit fontScale="92500"/>
            <a:scene3d>
              <a:camera prst="orthographicFront"/>
              <a:lightRig rig="soft" dir="t"/>
            </a:scene3d>
            <a:sp3d prstMaterial="softEdge">
              <a:bevelT w="25400" h="25400"/>
            </a:sp3d>
          </a:bodyPr>
          <a:lstStyle/>
          <a:p>
            <a:pPr algn="ctr">
              <a:buClr>
                <a:srgbClr val="C00000"/>
              </a:buClr>
              <a:buSzPct val="100000"/>
            </a:pPr>
            <a:r>
              <a:rPr lang="en-GB" sz="3600" b="1" dirty="0" smtClean="0">
                <a:solidFill>
                  <a:srgbClr val="C00000"/>
                </a:solidFill>
                <a:latin typeface="Calibri"/>
                <a:ea typeface="Calibri"/>
                <a:cs typeface="Calibri"/>
                <a:sym typeface="Calibri"/>
              </a:rPr>
              <a:t>Converting columns to appropriate data types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55588"/>
            <a:ext cx="8410574" cy="1143000"/>
          </a:xfrm>
          <a:solidFill>
            <a:srgbClr val="FDE9D8"/>
          </a:solidFill>
          <a:ln>
            <a:noFill/>
          </a:ln>
        </p:spPr>
        <p:txBody>
          <a:bodyPr spcFirstLastPara="1" vert="horz" wrap="square" lIns="91425" tIns="45700" rIns="91425" bIns="45700" rtlCol="0" anchor="ctr" anchorCtr="0">
            <a:normAutofit fontScale="92500"/>
            <a:scene3d>
              <a:camera prst="orthographicFront"/>
              <a:lightRig rig="soft" dir="t"/>
            </a:scene3d>
            <a:sp3d prstMaterial="softEdge">
              <a:bevelT w="25400" h="25400"/>
            </a:sp3d>
          </a:bodyPr>
          <a:lstStyle/>
          <a:p>
            <a:pPr algn="ctr">
              <a:spcBef>
                <a:spcPts val="0"/>
              </a:spcBef>
              <a:buClr>
                <a:srgbClr val="C00000"/>
              </a:buClr>
              <a:buSzPct val="100000"/>
              <a:buFont typeface="Arial"/>
            </a:pPr>
            <a:r>
              <a:rPr lang="en-GB" sz="4000" dirty="0" smtClean="0">
                <a:solidFill>
                  <a:srgbClr val="C00000"/>
                </a:solidFill>
                <a:latin typeface="Calibri"/>
                <a:ea typeface="Calibri"/>
                <a:cs typeface="Calibri"/>
                <a:sym typeface="Calibri"/>
              </a:rPr>
              <a:t>Creating new columns</a:t>
            </a:r>
            <a:endParaRPr lang="en-GB" sz="4000" dirty="0">
              <a:solidFill>
                <a:srgbClr val="C00000"/>
              </a:solidFill>
              <a:latin typeface="Calibri"/>
              <a:ea typeface="Calibri"/>
              <a:cs typeface="Calibri"/>
              <a:sym typeface="Calibri"/>
            </a:endParaRPr>
          </a:p>
        </p:txBody>
      </p:sp>
      <p:pic>
        <p:nvPicPr>
          <p:cNvPr id="39937" name="Picture 1" descr="C:\Users\mbbm_as\Pictures\Screenshots\Screenshot (33).png"/>
          <p:cNvPicPr>
            <a:picLocks noChangeAspect="1" noChangeArrowheads="1"/>
          </p:cNvPicPr>
          <p:nvPr/>
        </p:nvPicPr>
        <p:blipFill>
          <a:blip r:embed="rId2"/>
          <a:srcRect l="3077" t="33600" r="35473" b="45733"/>
          <a:stretch>
            <a:fillRect/>
          </a:stretch>
        </p:blipFill>
        <p:spPr bwMode="auto">
          <a:xfrm>
            <a:off x="447675" y="1609724"/>
            <a:ext cx="8555451" cy="3876676"/>
          </a:xfrm>
          <a:prstGeom prst="rect">
            <a:avLst/>
          </a:prstGeom>
          <a:noFill/>
          <a:ln w="19050">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0"/>
            <a:ext cx="8229600" cy="1143000"/>
          </a:xfrm>
          <a:solidFill>
            <a:srgbClr val="FDE9D8"/>
          </a:solidFill>
          <a:ln>
            <a:noFill/>
          </a:ln>
        </p:spPr>
        <p:txBody>
          <a:bodyPr spcFirstLastPara="1" vert="horz" wrap="square" lIns="91425" tIns="45700" rIns="91425" bIns="45700" rtlCol="0" anchor="ctr" anchorCtr="0">
            <a:normAutofit fontScale="92500"/>
            <a:scene3d>
              <a:camera prst="orthographicFront"/>
              <a:lightRig rig="soft" dir="t"/>
            </a:scene3d>
            <a:sp3d prstMaterial="softEdge">
              <a:bevelT w="25400" h="25400"/>
            </a:sp3d>
          </a:bodyPr>
          <a:lstStyle/>
          <a:p>
            <a:pPr algn="ctr">
              <a:spcBef>
                <a:spcPts val="0"/>
              </a:spcBef>
              <a:buClr>
                <a:srgbClr val="C00000"/>
              </a:buClr>
              <a:buSzPct val="100000"/>
              <a:buFont typeface="Arial"/>
            </a:pPr>
            <a:r>
              <a:rPr lang="en-GB" sz="3200" dirty="0" smtClean="0">
                <a:solidFill>
                  <a:srgbClr val="C00000"/>
                </a:solidFill>
                <a:latin typeface="Calibri"/>
                <a:ea typeface="Calibri"/>
                <a:cs typeface="Calibri"/>
                <a:sym typeface="Calibri"/>
              </a:rPr>
              <a:t>New data set after cleaning</a:t>
            </a:r>
            <a:endParaRPr lang="en-GB" sz="3200" dirty="0">
              <a:solidFill>
                <a:srgbClr val="C00000"/>
              </a:solidFill>
              <a:latin typeface="Calibri"/>
              <a:ea typeface="Calibri"/>
              <a:cs typeface="Calibri"/>
              <a:sym typeface="Calibri"/>
            </a:endParaRPr>
          </a:p>
        </p:txBody>
      </p:sp>
      <p:pic>
        <p:nvPicPr>
          <p:cNvPr id="3" name="Picture 2" descr="Screenshot (34).png"/>
          <p:cNvPicPr>
            <a:picLocks noChangeAspect="1"/>
          </p:cNvPicPr>
          <p:nvPr/>
        </p:nvPicPr>
        <p:blipFill>
          <a:blip r:embed="rId2"/>
          <a:srcRect l="1948" t="32805" r="66104" b="5065"/>
          <a:stretch>
            <a:fillRect/>
          </a:stretch>
        </p:blipFill>
        <p:spPr>
          <a:xfrm>
            <a:off x="4239490" y="1146596"/>
            <a:ext cx="4572001" cy="5557025"/>
          </a:xfrm>
          <a:prstGeom prst="rect">
            <a:avLst/>
          </a:prstGeom>
          <a:ln w="19050">
            <a:solidFill>
              <a:schemeClr val="tx1"/>
            </a:solidFill>
          </a:ln>
        </p:spPr>
      </p:pic>
      <p:sp>
        <p:nvSpPr>
          <p:cNvPr id="6" name="Rectangle 5"/>
          <p:cNvSpPr/>
          <p:nvPr/>
        </p:nvSpPr>
        <p:spPr>
          <a:xfrm>
            <a:off x="4714504" y="6080166"/>
            <a:ext cx="3906982" cy="4393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3693226" y="6102617"/>
            <a:ext cx="1007661" cy="327828"/>
          </a:xfrm>
          <a:prstGeom prst="rightArrow">
            <a:avLst/>
          </a:prstGeom>
          <a:solidFill>
            <a:schemeClr val="accent2"/>
          </a:solidFill>
          <a:ln w="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237630" y="5847608"/>
            <a:ext cx="3181350" cy="830997"/>
          </a:xfrm>
          <a:prstGeom prst="rect">
            <a:avLst/>
          </a:prstGeom>
          <a:solidFill>
            <a:schemeClr val="accent2">
              <a:lumMod val="20000"/>
              <a:lumOff val="80000"/>
            </a:schemeClr>
          </a:solidFill>
          <a:ln w="19050">
            <a:solidFill>
              <a:schemeClr val="tx1"/>
            </a:solidFill>
          </a:ln>
        </p:spPr>
        <p:txBody>
          <a:bodyPr wrap="square" rtlCol="0">
            <a:spAutoFit/>
          </a:bodyPr>
          <a:lstStyle/>
          <a:p>
            <a:pPr algn="just"/>
            <a:r>
              <a:rPr lang="en-GB" sz="2400" dirty="0" smtClean="0"/>
              <a:t>New dataset with added columns</a:t>
            </a:r>
            <a:endParaRPr lang="en-GB"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Content Placeholder 5"/>
          <p:cNvGrpSpPr>
            <a:grpSpLocks noGrp="1"/>
          </p:cNvGrpSpPr>
          <p:nvPr>
            <p:ph idx="1"/>
          </p:nvPr>
        </p:nvGrpSpPr>
        <p:grpSpPr>
          <a:xfrm>
            <a:off x="447675" y="700088"/>
            <a:ext cx="8229600" cy="4525962"/>
            <a:chOff x="619125" y="590550"/>
            <a:chExt cx="8124825" cy="5248275"/>
          </a:xfrm>
        </p:grpSpPr>
        <p:pic>
          <p:nvPicPr>
            <p:cNvPr id="7" name="Picture 6" descr="TITLE.jpg"/>
            <p:cNvPicPr>
              <a:picLocks noChangeAspect="1"/>
            </p:cNvPicPr>
            <p:nvPr/>
          </p:nvPicPr>
          <p:blipFill>
            <a:blip r:embed="rId2"/>
            <a:srcRect r="7182"/>
            <a:stretch>
              <a:fillRect/>
            </a:stretch>
          </p:blipFill>
          <p:spPr>
            <a:xfrm>
              <a:off x="619125" y="590550"/>
              <a:ext cx="8124825" cy="5248275"/>
            </a:xfrm>
            <a:prstGeom prst="rect">
              <a:avLst/>
            </a:prstGeom>
            <a:ln w="12700">
              <a:solidFill>
                <a:schemeClr val="accent1"/>
              </a:solidFill>
            </a:ln>
          </p:spPr>
        </p:pic>
        <p:sp>
          <p:nvSpPr>
            <p:cNvPr id="8" name="TextBox 7"/>
            <p:cNvSpPr txBox="1"/>
            <p:nvPr/>
          </p:nvSpPr>
          <p:spPr>
            <a:xfrm flipH="1">
              <a:off x="762959" y="902838"/>
              <a:ext cx="2855956" cy="4675333"/>
            </a:xfrm>
            <a:prstGeom prst="rect">
              <a:avLst/>
            </a:prstGeom>
            <a:solidFill>
              <a:schemeClr val="accent6">
                <a:lumMod val="40000"/>
                <a:lumOff val="60000"/>
              </a:schemeClr>
            </a:solidFill>
            <a:ln w="12700">
              <a:solidFill>
                <a:schemeClr val="accent1"/>
              </a:solidFill>
            </a:ln>
          </p:spPr>
          <p:txBody>
            <a:bodyPr wrap="square" rtlCol="0">
              <a:spAutoFit/>
            </a:bodyPr>
            <a:lstStyle/>
            <a:p>
              <a:pPr lvl="0" algn="ctr"/>
              <a:r>
                <a:rPr lang="en-US" sz="3200" dirty="0" smtClean="0">
                  <a:latin typeface="Arial Black" pitchFamily="34" charset="0"/>
                </a:rPr>
                <a:t>                               </a:t>
              </a:r>
              <a:r>
                <a:rPr lang="en-IN" sz="3200" u="sng" dirty="0" smtClean="0">
                  <a:solidFill>
                    <a:schemeClr val="bg1"/>
                  </a:solidFill>
                  <a:latin typeface="Arial Black" pitchFamily="34" charset="0"/>
                  <a:sym typeface="Calibri"/>
                </a:rPr>
                <a:t>Exploratory data analysis</a:t>
              </a:r>
            </a:p>
            <a:p>
              <a:pPr lvl="0" algn="ctr"/>
              <a:endParaRPr lang="en-IN" sz="3200" u="sng" dirty="0" smtClean="0">
                <a:solidFill>
                  <a:schemeClr val="bg1"/>
                </a:solidFill>
                <a:latin typeface="Arial Black" pitchFamily="34" charset="0"/>
              </a:endParaRPr>
            </a:p>
            <a:p>
              <a:pPr lvl="0" algn="ctr"/>
              <a:r>
                <a:rPr lang="en-IN" sz="3200" u="sng" dirty="0" smtClean="0">
                  <a:solidFill>
                    <a:schemeClr val="bg1"/>
                  </a:solidFill>
                  <a:latin typeface="Arial Black" pitchFamily="34" charset="0"/>
                  <a:sym typeface="Calibri"/>
                </a:rPr>
                <a:t>(EDA)</a:t>
              </a:r>
            </a:p>
            <a:p>
              <a:endParaRPr lang="en-US" sz="3200" u="sng" dirty="0" smtClean="0">
                <a:solidFill>
                  <a:schemeClr val="bg1"/>
                </a:solidFill>
                <a:latin typeface="Arial Black" pitchFamily="34" charset="0"/>
              </a:endParaRPr>
            </a:p>
            <a:p>
              <a:endParaRPr lang="en-IN" sz="3200" u="sng" dirty="0">
                <a:solidFill>
                  <a:schemeClr val="bg1"/>
                </a:solidFill>
                <a:latin typeface="Algerian" pitchFamily="82"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337458" y="1685925"/>
            <a:ext cx="8523514" cy="4440238"/>
          </a:xfrm>
          <a:solidFill>
            <a:schemeClr val="accent2">
              <a:lumMod val="20000"/>
              <a:lumOff val="80000"/>
            </a:schemeClr>
          </a:solidFill>
          <a:ln w="19050">
            <a:solidFill>
              <a:schemeClr val="tx1"/>
            </a:solidFill>
          </a:ln>
        </p:spPr>
        <p:txBody>
          <a:bodyPr>
            <a:normAutofit fontScale="55000" lnSpcReduction="20000"/>
          </a:bodyPr>
          <a:lstStyle/>
          <a:p>
            <a:pPr algn="just">
              <a:lnSpc>
                <a:spcPct val="170000"/>
              </a:lnSpc>
            </a:pPr>
            <a:r>
              <a:rPr lang="en-GB" dirty="0" smtClean="0"/>
              <a:t>We will use the above processed data to draw meaningful conclusions  for the following questions and present some suggestions.</a:t>
            </a:r>
          </a:p>
          <a:p>
            <a:pPr algn="just">
              <a:lnSpc>
                <a:spcPct val="170000"/>
              </a:lnSpc>
            </a:pPr>
            <a:r>
              <a:rPr lang="en-GB" dirty="0" smtClean="0"/>
              <a:t>Total count of city hotel vs. resort hotel</a:t>
            </a:r>
          </a:p>
          <a:p>
            <a:pPr algn="just">
              <a:lnSpc>
                <a:spcPct val="170000"/>
              </a:lnSpc>
            </a:pPr>
            <a:r>
              <a:rPr lang="en-GB" dirty="0" smtClean="0"/>
              <a:t> What is the ratio of reservation of City hotel vs. resort hotel?</a:t>
            </a:r>
          </a:p>
          <a:p>
            <a:pPr algn="just">
              <a:lnSpc>
                <a:spcPct val="170000"/>
              </a:lnSpc>
            </a:pPr>
            <a:r>
              <a:rPr lang="en-GB" dirty="0" smtClean="0"/>
              <a:t>Hotel type and cancellations</a:t>
            </a:r>
          </a:p>
          <a:p>
            <a:pPr algn="just">
              <a:lnSpc>
                <a:spcPct val="170000"/>
              </a:lnSpc>
            </a:pPr>
            <a:r>
              <a:rPr lang="en-GB" dirty="0" smtClean="0"/>
              <a:t>What is the no of arrivals each month for each hotel type?</a:t>
            </a:r>
          </a:p>
          <a:p>
            <a:pPr algn="just">
              <a:lnSpc>
                <a:spcPct val="170000"/>
              </a:lnSpc>
            </a:pPr>
            <a:r>
              <a:rPr lang="en-GB" dirty="0" smtClean="0"/>
              <a:t>Count of Bookings day of month wise</a:t>
            </a:r>
          </a:p>
          <a:p>
            <a:pPr algn="just">
              <a:lnSpc>
                <a:spcPct val="170000"/>
              </a:lnSpc>
            </a:pPr>
            <a:r>
              <a:rPr lang="en-GB" dirty="0" smtClean="0"/>
              <a:t> Number of bookings country wise</a:t>
            </a:r>
          </a:p>
          <a:p>
            <a:pPr algn="just">
              <a:lnSpc>
                <a:spcPct val="170000"/>
              </a:lnSpc>
            </a:pPr>
            <a:r>
              <a:rPr lang="en-GB" dirty="0" smtClean="0"/>
              <a:t>What is the no of families with children reserving the hotel?</a:t>
            </a:r>
          </a:p>
          <a:p>
            <a:pPr algn="just">
              <a:lnSpc>
                <a:spcPct val="170000"/>
              </a:lnSpc>
            </a:pPr>
            <a:r>
              <a:rPr lang="en-GB" dirty="0" smtClean="0"/>
              <a:t>How long do people prefer to stay in hotel?</a:t>
            </a:r>
          </a:p>
          <a:p>
            <a:pPr algn="just">
              <a:lnSpc>
                <a:spcPct val="170000"/>
              </a:lnSpc>
            </a:pPr>
            <a:r>
              <a:rPr lang="en-GB" dirty="0" smtClean="0"/>
              <a:t>Percentage of repeated guest</a:t>
            </a:r>
          </a:p>
          <a:p>
            <a:endParaRPr lang="en-GB" dirty="0" smtClean="0"/>
          </a:p>
          <a:p>
            <a:endParaRPr lang="en-GB" dirty="0" smtClean="0"/>
          </a:p>
          <a:p>
            <a:endParaRPr lang="en-GB" dirty="0"/>
          </a:p>
        </p:txBody>
      </p:sp>
      <p:sp>
        <p:nvSpPr>
          <p:cNvPr id="4" name="Title 1"/>
          <p:cNvSpPr>
            <a:spLocks noGrp="1"/>
          </p:cNvSpPr>
          <p:nvPr>
            <p:ph type="title"/>
          </p:nvPr>
        </p:nvSpPr>
        <p:spPr>
          <a:xfrm>
            <a:off x="533400" y="265113"/>
            <a:ext cx="8143875" cy="1087438"/>
          </a:xfrm>
          <a:solidFill>
            <a:srgbClr val="FDE9D8"/>
          </a:solidFill>
          <a:ln>
            <a:noFill/>
          </a:ln>
        </p:spPr>
        <p:txBody>
          <a:bodyPr spcFirstLastPara="1" wrap="square" lIns="91425" tIns="45700" rIns="91425" bIns="45700" anchor="ctr" anchorCtr="0">
            <a:normAutofit/>
          </a:bodyPr>
          <a:lstStyle/>
          <a:p>
            <a:pPr>
              <a:buClr>
                <a:srgbClr val="C00000"/>
              </a:buClr>
              <a:buSzPct val="100000"/>
            </a:pPr>
            <a:r>
              <a:rPr lang="en-IN" sz="3600" dirty="0" smtClean="0">
                <a:solidFill>
                  <a:srgbClr val="C00000"/>
                </a:solidFill>
                <a:sym typeface="Calibri"/>
              </a:rPr>
              <a:t>Exploratory data analysis (</a:t>
            </a:r>
            <a:r>
              <a:rPr lang="en-GB" sz="3600" b="1" dirty="0" smtClean="0">
                <a:solidFill>
                  <a:srgbClr val="C00000"/>
                </a:solidFill>
              </a:rPr>
              <a:t>EDA)</a:t>
            </a:r>
            <a:endParaRPr lang="en-GB" sz="3600" b="1" dirty="0">
              <a:solidFill>
                <a:srgbClr val="C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bbm_as\Pictures\Screenshots\Screenshot (20).png"/>
          <p:cNvPicPr>
            <a:picLocks noChangeAspect="1" noChangeArrowheads="1"/>
          </p:cNvPicPr>
          <p:nvPr/>
        </p:nvPicPr>
        <p:blipFill>
          <a:blip r:embed="rId2"/>
          <a:srcRect l="2912" t="17016" r="63286" b="58386"/>
          <a:stretch>
            <a:fillRect/>
          </a:stretch>
        </p:blipFill>
        <p:spPr bwMode="auto">
          <a:xfrm>
            <a:off x="771524" y="217123"/>
            <a:ext cx="7439025" cy="2363480"/>
          </a:xfrm>
          <a:prstGeom prst="rect">
            <a:avLst/>
          </a:prstGeom>
          <a:noFill/>
          <a:ln w="12700">
            <a:solidFill>
              <a:schemeClr val="tx1"/>
            </a:solidFill>
          </a:ln>
        </p:spPr>
      </p:pic>
      <p:sp>
        <p:nvSpPr>
          <p:cNvPr id="5" name="TextBox 4"/>
          <p:cNvSpPr txBox="1"/>
          <p:nvPr/>
        </p:nvSpPr>
        <p:spPr>
          <a:xfrm>
            <a:off x="733425" y="2762250"/>
            <a:ext cx="3667125" cy="3416320"/>
          </a:xfrm>
          <a:prstGeom prst="rect">
            <a:avLst/>
          </a:prstGeom>
          <a:solidFill>
            <a:schemeClr val="accent2">
              <a:lumMod val="20000"/>
              <a:lumOff val="80000"/>
            </a:schemeClr>
          </a:solidFill>
          <a:ln w="19050">
            <a:solidFill>
              <a:schemeClr val="tx1"/>
            </a:solidFill>
          </a:ln>
        </p:spPr>
        <p:txBody>
          <a:bodyPr wrap="square" rtlCol="0">
            <a:spAutoFit/>
          </a:bodyPr>
          <a:lstStyle/>
          <a:p>
            <a:pPr algn="just">
              <a:buFont typeface="Arial" pitchFamily="34" charset="0"/>
              <a:buChar char="•"/>
            </a:pPr>
            <a:r>
              <a:rPr lang="en-GB" sz="2400" dirty="0" smtClean="0"/>
              <a:t>Total number of city hotels are 52108</a:t>
            </a:r>
          </a:p>
          <a:p>
            <a:pPr algn="just">
              <a:buFont typeface="Arial" pitchFamily="34" charset="0"/>
              <a:buChar char="•"/>
            </a:pPr>
            <a:r>
              <a:rPr lang="en-GB" sz="2400" dirty="0" smtClean="0"/>
              <a:t>Total number of resort hotels are 33265</a:t>
            </a:r>
          </a:p>
          <a:p>
            <a:pPr algn="just">
              <a:buFont typeface="Arial" pitchFamily="34" charset="0"/>
              <a:buChar char="•"/>
            </a:pPr>
            <a:r>
              <a:rPr lang="en-GB" sz="2400" dirty="0" smtClean="0"/>
              <a:t>As shown in the pie chart, we can see that city hotels have high preference (61%)over resort hotels(39%).</a:t>
            </a:r>
            <a:endParaRPr lang="en-GB" sz="2400" dirty="0"/>
          </a:p>
        </p:txBody>
      </p:sp>
      <p:pic>
        <p:nvPicPr>
          <p:cNvPr id="4" name="Picture 2" descr="C:\Users\mbbm_as\Pictures\Screenshots\Screenshot (20).png"/>
          <p:cNvPicPr>
            <a:picLocks noChangeAspect="1" noChangeArrowheads="1"/>
          </p:cNvPicPr>
          <p:nvPr/>
        </p:nvPicPr>
        <p:blipFill>
          <a:blip r:embed="rId2"/>
          <a:srcRect l="4722" t="41002" r="68586" b="19633"/>
          <a:stretch>
            <a:fillRect/>
          </a:stretch>
        </p:blipFill>
        <p:spPr bwMode="auto">
          <a:xfrm>
            <a:off x="4476751" y="2777748"/>
            <a:ext cx="3733800" cy="3489702"/>
          </a:xfrm>
          <a:prstGeom prst="rect">
            <a:avLst/>
          </a:prstGeom>
          <a:noFill/>
          <a:ln w="19050">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00050" y="2171701"/>
            <a:ext cx="8229600" cy="3771900"/>
          </a:xfrm>
          <a:solidFill>
            <a:schemeClr val="accent2">
              <a:lumMod val="20000"/>
              <a:lumOff val="80000"/>
            </a:schemeClr>
          </a:solidFill>
        </p:spPr>
        <p:txBody>
          <a:bodyPr/>
          <a:lstStyle/>
          <a:p>
            <a:pPr algn="just">
              <a:buFont typeface="Wingdings" pitchFamily="2" charset="2"/>
              <a:buChar char="Ø"/>
            </a:pPr>
            <a:r>
              <a:rPr lang="en-GB" dirty="0" smtClean="0"/>
              <a:t>We are provided with a hotel bookings dataset.</a:t>
            </a:r>
          </a:p>
          <a:p>
            <a:pPr algn="just">
              <a:buFont typeface="Wingdings" pitchFamily="2" charset="2"/>
              <a:buChar char="Ø"/>
            </a:pPr>
            <a:r>
              <a:rPr lang="en-GB" dirty="0" smtClean="0"/>
              <a:t>Our main objective is perform EDA on the given dataset and draw useful conclusions about general trends in hotel bookings and how factors governing hotel bookings interact with each other.</a:t>
            </a:r>
            <a:endParaRPr lang="en-GB" dirty="0"/>
          </a:p>
        </p:txBody>
      </p:sp>
      <p:sp>
        <p:nvSpPr>
          <p:cNvPr id="2" name="Title 1"/>
          <p:cNvSpPr>
            <a:spLocks noGrp="1"/>
          </p:cNvSpPr>
          <p:nvPr>
            <p:ph type="title"/>
          </p:nvPr>
        </p:nvSpPr>
        <p:spPr>
          <a:xfrm>
            <a:off x="428625" y="531813"/>
            <a:ext cx="8229600" cy="1143000"/>
          </a:xfrm>
          <a:solidFill>
            <a:srgbClr val="FDE9D8"/>
          </a:solidFill>
          <a:ln>
            <a:noFill/>
          </a:ln>
        </p:spPr>
        <p:txBody>
          <a:bodyPr spcFirstLastPara="1" wrap="square" lIns="91425" tIns="45700" rIns="91425" bIns="45700" anchor="ctr" anchorCtr="0">
            <a:normAutofit/>
          </a:bodyPr>
          <a:lstStyle/>
          <a:p>
            <a:pPr algn="ctr">
              <a:buClr>
                <a:srgbClr val="C00000"/>
              </a:buClr>
              <a:buSzPct val="100000"/>
            </a:pPr>
            <a:r>
              <a:rPr lang="en-GB" sz="3200" b="1" dirty="0" smtClean="0">
                <a:solidFill>
                  <a:srgbClr val="C00000"/>
                </a:solidFill>
              </a:rPr>
              <a:t>Objective of the project</a:t>
            </a:r>
            <a:endParaRPr lang="en-GB" sz="3200" b="1" dirty="0">
              <a:solidFill>
                <a:srgbClr val="C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lpashi\Pictures\Screenshots\Screenshot (18).png"/>
          <p:cNvPicPr>
            <a:picLocks noChangeAspect="1" noChangeArrowheads="1"/>
          </p:cNvPicPr>
          <p:nvPr/>
        </p:nvPicPr>
        <p:blipFill>
          <a:blip r:embed="rId2"/>
          <a:srcRect l="4761" t="44573" r="52390" b="41955"/>
          <a:stretch>
            <a:fillRect/>
          </a:stretch>
        </p:blipFill>
        <p:spPr bwMode="auto">
          <a:xfrm>
            <a:off x="246743" y="174171"/>
            <a:ext cx="8577943" cy="1249475"/>
          </a:xfrm>
          <a:prstGeom prst="rect">
            <a:avLst/>
          </a:prstGeom>
          <a:noFill/>
          <a:ln w="12700">
            <a:solidFill>
              <a:schemeClr val="tx1"/>
            </a:solidFill>
          </a:ln>
        </p:spPr>
      </p:pic>
      <p:pic>
        <p:nvPicPr>
          <p:cNvPr id="3075" name="Picture 3" descr="C:\Users\Alpashi\Pictures\Screenshots\download.png"/>
          <p:cNvPicPr>
            <a:picLocks noChangeAspect="1" noChangeArrowheads="1"/>
          </p:cNvPicPr>
          <p:nvPr/>
        </p:nvPicPr>
        <p:blipFill>
          <a:blip r:embed="rId3"/>
          <a:srcRect/>
          <a:stretch>
            <a:fillRect/>
          </a:stretch>
        </p:blipFill>
        <p:spPr bwMode="auto">
          <a:xfrm>
            <a:off x="3759111" y="1712685"/>
            <a:ext cx="5384889" cy="4833257"/>
          </a:xfrm>
          <a:prstGeom prst="rect">
            <a:avLst/>
          </a:prstGeom>
          <a:noFill/>
          <a:ln w="12700">
            <a:solidFill>
              <a:schemeClr val="tx1"/>
            </a:solidFill>
          </a:ln>
        </p:spPr>
      </p:pic>
      <p:sp>
        <p:nvSpPr>
          <p:cNvPr id="7" name="TextBox 6"/>
          <p:cNvSpPr txBox="1"/>
          <p:nvPr/>
        </p:nvSpPr>
        <p:spPr>
          <a:xfrm>
            <a:off x="0" y="2530021"/>
            <a:ext cx="3667125" cy="1938992"/>
          </a:xfrm>
          <a:prstGeom prst="rect">
            <a:avLst/>
          </a:prstGeom>
          <a:solidFill>
            <a:schemeClr val="accent2">
              <a:lumMod val="20000"/>
              <a:lumOff val="80000"/>
            </a:schemeClr>
          </a:solidFill>
          <a:ln w="19050">
            <a:solidFill>
              <a:schemeClr val="tx1"/>
            </a:solidFill>
          </a:ln>
        </p:spPr>
        <p:txBody>
          <a:bodyPr wrap="square" rtlCol="0">
            <a:spAutoFit/>
          </a:bodyPr>
          <a:lstStyle/>
          <a:p>
            <a:pPr algn="just">
              <a:buFont typeface="Arial" pitchFamily="34" charset="0"/>
              <a:buChar char="•"/>
            </a:pPr>
            <a:r>
              <a:rPr lang="en-GB" sz="2400" dirty="0" smtClean="0"/>
              <a:t>More than 70000 people prefer city hotel  where as less than 40000 people prefer to stay at resort hotels.</a:t>
            </a:r>
            <a:endParaRPr lang="en-GB"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mbbm_as\Pictures\Screenshots\Screenshot (21).png"/>
          <p:cNvPicPr>
            <a:picLocks noChangeAspect="1" noChangeArrowheads="1"/>
          </p:cNvPicPr>
          <p:nvPr/>
        </p:nvPicPr>
        <p:blipFill>
          <a:blip r:embed="rId2"/>
          <a:srcRect l="3417" t="16267" r="69595" b="72027"/>
          <a:stretch>
            <a:fillRect/>
          </a:stretch>
        </p:blipFill>
        <p:spPr bwMode="auto">
          <a:xfrm>
            <a:off x="1047751" y="354404"/>
            <a:ext cx="7162799" cy="1266825"/>
          </a:xfrm>
          <a:prstGeom prst="rect">
            <a:avLst/>
          </a:prstGeom>
          <a:noFill/>
          <a:ln w="19050">
            <a:solidFill>
              <a:schemeClr val="tx1"/>
            </a:solidFill>
          </a:ln>
        </p:spPr>
      </p:pic>
      <p:sp>
        <p:nvSpPr>
          <p:cNvPr id="6" name="TextBox 5"/>
          <p:cNvSpPr txBox="1"/>
          <p:nvPr/>
        </p:nvSpPr>
        <p:spPr>
          <a:xfrm>
            <a:off x="962025" y="2665023"/>
            <a:ext cx="3181350" cy="2554545"/>
          </a:xfrm>
          <a:prstGeom prst="rect">
            <a:avLst/>
          </a:prstGeom>
          <a:solidFill>
            <a:schemeClr val="accent2">
              <a:lumMod val="20000"/>
              <a:lumOff val="80000"/>
            </a:schemeClr>
          </a:solidFill>
          <a:ln w="19050">
            <a:solidFill>
              <a:schemeClr val="tx1"/>
            </a:solidFill>
          </a:ln>
        </p:spPr>
        <p:txBody>
          <a:bodyPr wrap="square" rtlCol="0">
            <a:spAutoFit/>
          </a:bodyPr>
          <a:lstStyle/>
          <a:p>
            <a:pPr algn="just">
              <a:buFont typeface="Arial"/>
              <a:buChar char="•"/>
            </a:pPr>
            <a:r>
              <a:rPr lang="en-GB" sz="2000" dirty="0" smtClean="0"/>
              <a:t>Similar to high booking rates, city hotels also have high booking cancellation rates as seen from the graph.</a:t>
            </a:r>
          </a:p>
          <a:p>
            <a:pPr algn="just">
              <a:buFont typeface="Arial"/>
              <a:buChar char="•"/>
            </a:pPr>
            <a:r>
              <a:rPr lang="en-GB" sz="2000" dirty="0" smtClean="0"/>
              <a:t> This graph show similar pattern as seen in the Hotel booking graph</a:t>
            </a:r>
            <a:endParaRPr lang="en-GB" sz="2000" dirty="0"/>
          </a:p>
        </p:txBody>
      </p:sp>
      <p:pic>
        <p:nvPicPr>
          <p:cNvPr id="4" name="Picture 3" descr="C:\Users\mbbm_as\Pictures\Screenshots\Screenshot (21).png"/>
          <p:cNvPicPr>
            <a:picLocks noChangeAspect="1" noChangeArrowheads="1"/>
          </p:cNvPicPr>
          <p:nvPr/>
        </p:nvPicPr>
        <p:blipFill>
          <a:blip r:embed="rId2"/>
          <a:srcRect l="3417" t="28090" r="46792" b="9400"/>
          <a:stretch>
            <a:fillRect/>
          </a:stretch>
        </p:blipFill>
        <p:spPr bwMode="auto">
          <a:xfrm>
            <a:off x="4326699" y="1994988"/>
            <a:ext cx="3952875" cy="4028312"/>
          </a:xfrm>
          <a:prstGeom prst="rect">
            <a:avLst/>
          </a:prstGeom>
          <a:noFill/>
          <a:ln w="19050">
            <a:solidFill>
              <a:schemeClr val="tx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bbm_as\Pictures\Screenshots\Screenshot (22).png"/>
          <p:cNvPicPr>
            <a:picLocks noChangeAspect="1" noChangeArrowheads="1"/>
          </p:cNvPicPr>
          <p:nvPr/>
        </p:nvPicPr>
        <p:blipFill>
          <a:blip r:embed="rId2"/>
          <a:srcRect l="3042" t="16267" r="67037" b="72122"/>
          <a:stretch>
            <a:fillRect/>
          </a:stretch>
        </p:blipFill>
        <p:spPr bwMode="auto">
          <a:xfrm>
            <a:off x="1223122" y="342900"/>
            <a:ext cx="6996953" cy="1238250"/>
          </a:xfrm>
          <a:prstGeom prst="rect">
            <a:avLst/>
          </a:prstGeom>
          <a:noFill/>
        </p:spPr>
      </p:pic>
      <p:sp>
        <p:nvSpPr>
          <p:cNvPr id="5" name="TextBox 4"/>
          <p:cNvSpPr txBox="1"/>
          <p:nvPr/>
        </p:nvSpPr>
        <p:spPr>
          <a:xfrm>
            <a:off x="400052" y="1876424"/>
            <a:ext cx="3381374" cy="4539704"/>
          </a:xfrm>
          <a:prstGeom prst="rect">
            <a:avLst/>
          </a:prstGeom>
          <a:solidFill>
            <a:schemeClr val="accent2">
              <a:lumMod val="20000"/>
              <a:lumOff val="80000"/>
            </a:schemeClr>
          </a:solidFill>
          <a:ln w="19050">
            <a:solidFill>
              <a:schemeClr val="tx1"/>
            </a:solidFill>
          </a:ln>
        </p:spPr>
        <p:txBody>
          <a:bodyPr wrap="square" rtlCol="0">
            <a:spAutoFit/>
          </a:bodyPr>
          <a:lstStyle/>
          <a:p>
            <a:pPr algn="just">
              <a:buFont typeface="Arial"/>
              <a:buChar char="•"/>
            </a:pPr>
            <a:r>
              <a:rPr lang="en-GB" sz="1700" dirty="0" smtClean="0"/>
              <a:t> The given data provide hotel booking  details from year 2015 to 2017.</a:t>
            </a:r>
          </a:p>
          <a:p>
            <a:pPr algn="just">
              <a:buFont typeface="Arial"/>
              <a:buChar char="•"/>
            </a:pPr>
            <a:r>
              <a:rPr lang="en-GB" sz="1700" dirty="0" smtClean="0"/>
              <a:t> As seen,  year 2016 have high booking for both the types of hotel .</a:t>
            </a:r>
          </a:p>
          <a:p>
            <a:pPr algn="just">
              <a:buFont typeface="Arial"/>
              <a:buChar char="•"/>
            </a:pPr>
            <a:r>
              <a:rPr lang="en-GB" sz="1700" dirty="0" smtClean="0"/>
              <a:t> while year 2015 have the least no. Of booking in three years time.</a:t>
            </a:r>
          </a:p>
          <a:p>
            <a:pPr algn="just">
              <a:buFont typeface="Arial"/>
              <a:buChar char="•"/>
            </a:pPr>
            <a:r>
              <a:rPr lang="en-GB" sz="1700" dirty="0" smtClean="0"/>
              <a:t> However It is to be noted that , only in year 2015, resort hotels have slightly more no of booking than the city hotels whereas for the year 2016 and 2017 the count for city hotel bookings are visibly high then the count for resort hotel booking.</a:t>
            </a:r>
            <a:endParaRPr lang="en-GB" sz="1700" dirty="0"/>
          </a:p>
        </p:txBody>
      </p:sp>
      <p:pic>
        <p:nvPicPr>
          <p:cNvPr id="4" name="Picture 2" descr="C:\Users\mbbm_as\Pictures\Screenshots\Screenshot (22).png"/>
          <p:cNvPicPr>
            <a:picLocks noChangeAspect="1" noChangeArrowheads="1"/>
          </p:cNvPicPr>
          <p:nvPr/>
        </p:nvPicPr>
        <p:blipFill>
          <a:blip r:embed="rId2"/>
          <a:srcRect l="3042" t="28265" r="49042" b="11207"/>
          <a:stretch>
            <a:fillRect/>
          </a:stretch>
        </p:blipFill>
        <p:spPr bwMode="auto">
          <a:xfrm>
            <a:off x="3971796" y="1914524"/>
            <a:ext cx="4857879" cy="4552951"/>
          </a:xfrm>
          <a:prstGeom prst="rect">
            <a:avLst/>
          </a:prstGeom>
          <a:noFill/>
          <a:ln w="19050">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bbm_as\Pictures\Screenshots\Screenshot (23).png"/>
          <p:cNvPicPr>
            <a:picLocks noChangeAspect="1" noChangeArrowheads="1"/>
          </p:cNvPicPr>
          <p:nvPr/>
        </p:nvPicPr>
        <p:blipFill>
          <a:blip r:embed="rId2"/>
          <a:srcRect l="2188" t="16583" r="49375" b="70794"/>
          <a:stretch>
            <a:fillRect/>
          </a:stretch>
        </p:blipFill>
        <p:spPr bwMode="auto">
          <a:xfrm>
            <a:off x="1019174" y="219075"/>
            <a:ext cx="7629525" cy="1028700"/>
          </a:xfrm>
          <a:prstGeom prst="rect">
            <a:avLst/>
          </a:prstGeom>
          <a:noFill/>
          <a:ln w="19050">
            <a:solidFill>
              <a:schemeClr val="tx1"/>
            </a:solidFill>
          </a:ln>
        </p:spPr>
      </p:pic>
      <p:sp>
        <p:nvSpPr>
          <p:cNvPr id="5" name="TextBox 4"/>
          <p:cNvSpPr txBox="1"/>
          <p:nvPr/>
        </p:nvSpPr>
        <p:spPr>
          <a:xfrm>
            <a:off x="647700" y="1409698"/>
            <a:ext cx="3028950" cy="4924427"/>
          </a:xfrm>
          <a:prstGeom prst="rect">
            <a:avLst/>
          </a:prstGeom>
          <a:solidFill>
            <a:schemeClr val="accent2">
              <a:lumMod val="20000"/>
              <a:lumOff val="80000"/>
            </a:schemeClr>
          </a:solidFill>
          <a:ln w="12700">
            <a:solidFill>
              <a:schemeClr val="tx1"/>
            </a:solidFill>
          </a:ln>
        </p:spPr>
        <p:txBody>
          <a:bodyPr wrap="square" rtlCol="0">
            <a:spAutoFit/>
          </a:bodyPr>
          <a:lstStyle/>
          <a:p>
            <a:pPr algn="just">
              <a:buFont typeface="Arial"/>
              <a:buChar char="•"/>
            </a:pPr>
            <a:r>
              <a:rPr lang="en-GB" sz="1900" dirty="0" smtClean="0"/>
              <a:t>If we look at month wise data, city hotels have highest no of arrivals in the month of august.</a:t>
            </a:r>
          </a:p>
          <a:p>
            <a:pPr algn="just">
              <a:buFont typeface="Arial"/>
              <a:buChar char="•"/>
            </a:pPr>
            <a:r>
              <a:rPr lang="en-GB" sz="1900" dirty="0" smtClean="0"/>
              <a:t>March to august are busiest  months for arrival of the guest while November to February have low counts for arrival.</a:t>
            </a:r>
          </a:p>
          <a:p>
            <a:pPr algn="just">
              <a:buFont typeface="Arial"/>
              <a:buChar char="•"/>
            </a:pPr>
            <a:r>
              <a:rPr lang="en-GB" sz="1900" dirty="0" smtClean="0"/>
              <a:t>Similar pattern is observed for resort hotels as well.</a:t>
            </a:r>
          </a:p>
          <a:p>
            <a:pPr algn="just">
              <a:buFont typeface="Arial"/>
              <a:buChar char="•"/>
            </a:pPr>
            <a:r>
              <a:rPr lang="en-GB" sz="1900" dirty="0" smtClean="0"/>
              <a:t>July-august are the busiest month in comparison to others.</a:t>
            </a:r>
            <a:endParaRPr lang="en-GB" sz="1900" dirty="0"/>
          </a:p>
        </p:txBody>
      </p:sp>
      <p:pic>
        <p:nvPicPr>
          <p:cNvPr id="4" name="Picture 2" descr="C:\Users\mbbm_as\Pictures\Screenshots\Screenshot (23).png"/>
          <p:cNvPicPr>
            <a:picLocks noChangeAspect="1" noChangeArrowheads="1"/>
          </p:cNvPicPr>
          <p:nvPr/>
        </p:nvPicPr>
        <p:blipFill>
          <a:blip r:embed="rId2"/>
          <a:srcRect l="2188" t="29323" r="49375" b="9667"/>
          <a:stretch>
            <a:fillRect/>
          </a:stretch>
        </p:blipFill>
        <p:spPr bwMode="auto">
          <a:xfrm>
            <a:off x="3800475" y="1400175"/>
            <a:ext cx="4829175" cy="4923495"/>
          </a:xfrm>
          <a:prstGeom prst="rect">
            <a:avLst/>
          </a:prstGeom>
          <a:noFill/>
          <a:ln w="19050">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bbm_as\Pictures\Screenshots\Screenshot (24).png"/>
          <p:cNvPicPr>
            <a:picLocks noChangeAspect="1" noChangeArrowheads="1"/>
          </p:cNvPicPr>
          <p:nvPr/>
        </p:nvPicPr>
        <p:blipFill>
          <a:blip r:embed="rId2"/>
          <a:srcRect l="3333" t="18583" r="58985" b="70895"/>
          <a:stretch>
            <a:fillRect/>
          </a:stretch>
        </p:blipFill>
        <p:spPr bwMode="auto">
          <a:xfrm>
            <a:off x="1181101" y="228600"/>
            <a:ext cx="6372224" cy="1228725"/>
          </a:xfrm>
          <a:prstGeom prst="rect">
            <a:avLst/>
          </a:prstGeom>
          <a:noFill/>
          <a:ln w="19050">
            <a:solidFill>
              <a:schemeClr val="tx1"/>
            </a:solidFill>
          </a:ln>
        </p:spPr>
      </p:pic>
      <p:sp>
        <p:nvSpPr>
          <p:cNvPr id="5" name="TextBox 4"/>
          <p:cNvSpPr txBox="1"/>
          <p:nvPr/>
        </p:nvSpPr>
        <p:spPr>
          <a:xfrm>
            <a:off x="847725" y="5448300"/>
            <a:ext cx="7715250" cy="1061829"/>
          </a:xfrm>
          <a:prstGeom prst="rect">
            <a:avLst/>
          </a:prstGeom>
          <a:solidFill>
            <a:schemeClr val="accent2">
              <a:lumMod val="20000"/>
              <a:lumOff val="80000"/>
            </a:schemeClr>
          </a:solidFill>
          <a:ln w="12700">
            <a:solidFill>
              <a:schemeClr val="tx1"/>
            </a:solidFill>
          </a:ln>
        </p:spPr>
        <p:txBody>
          <a:bodyPr wrap="square" rtlCol="0">
            <a:spAutoFit/>
          </a:bodyPr>
          <a:lstStyle/>
          <a:p>
            <a:pPr algn="just">
              <a:buFont typeface="Arial"/>
              <a:buChar char="•"/>
            </a:pPr>
            <a:r>
              <a:rPr lang="en-GB" sz="2100" dirty="0" smtClean="0"/>
              <a:t>If we analyze the date day of the month data, the arrival of guest is lowest at the last day of the month and the arrival is highest around 26 to 29th date of the month.</a:t>
            </a:r>
          </a:p>
        </p:txBody>
      </p:sp>
      <p:pic>
        <p:nvPicPr>
          <p:cNvPr id="4" name="Picture 2" descr="C:\Users\mbbm_as\Pictures\Screenshots\Screenshot (24).png"/>
          <p:cNvPicPr>
            <a:picLocks noChangeAspect="1" noChangeArrowheads="1"/>
          </p:cNvPicPr>
          <p:nvPr/>
        </p:nvPicPr>
        <p:blipFill>
          <a:blip r:embed="rId2"/>
          <a:srcRect l="3333" t="29105" r="47448" b="8917"/>
          <a:stretch>
            <a:fillRect/>
          </a:stretch>
        </p:blipFill>
        <p:spPr bwMode="auto">
          <a:xfrm>
            <a:off x="2362200" y="1623677"/>
            <a:ext cx="3876675" cy="3596023"/>
          </a:xfrm>
          <a:prstGeom prst="rect">
            <a:avLst/>
          </a:prstGeom>
          <a:noFill/>
          <a:ln w="19050">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descr="data:image/png;base64,iVBORw0KGgoAAAANSUhEUgAAA0gAAAHiCAYAAADS/+x6AAAABHNCSVQICAgIfAhkiAAAAAlwSFlzAAALEgAACxIB0t1+/AAAADh0RVh0U29mdHdhcmUAbWF0cGxvdGxpYiB2ZXJzaW9uMy4yLjIsIGh0dHA6Ly9tYXRwbG90bGliLm9yZy+WH4yJAAAgAElEQVR4nO3de5jVdb33/9cMI2eUQ2SDqKSpkVSm3Ns0T6H+0JJQs1sic5u32m6XeWtSnoItqQUoloZZ2VXuO5P7SkQOHtDqykP3NlO3W7nZnUxtJ+SBg5zkMMzcf/hxfqKcXMyw1sDjcV1ezlrfmcV7fWDWrOd8v+u76lpaWloCAABA6qs9AAAAQK0QSAAAAIVAAgAAKAQSAABAIZAAAAAKgQQAAFAIJAAAgKKh2gO0h8WLV6S5ufbe3qlfv55ZuHB5tcfocKxbZaxbZaxbZaxbZaxbZaxb5axdZaxbZWp13err69KnT4+Nbt8uA6m5uaUmAylJzc5V66xbZaxbZaxbZaxbZaxbZaxb5axdZaxbZTriujnEDgAAoBBIAAAAxXZ5iB0AAHR069Y1ZfHil9LUtKbao1TkxRfr09zcXLU/v6Ghc/r06Z9Ond5e8ggkAACoQYsXv5SuXbunR493pa6urtrjvG0NDfVpaqpOILW0tGTFiqVZvPilvOMdjW/rax1iBwAANaipaU169Ni5Q8ZRtdXV1aVHj50r2vsmkAAAoEaJo8pVunYCCQAAoPAaJAAA6AB67dwtXbu0/dP3Vaubsmzpq21+u5VYsGB+Hnnk4YwceXLVZhBIAADQAXTt0pARX5nR5rc765qRWdbmt1qZBQvmZ+bM6RsNpKampjQ0tG/CCCQAAGCz5s59MlOmfCcrV65Mknzxi+elV69e+fa3r86qVa+ma9du+Z//88IMHrx/Hn/80dxww3dy003/K0ny+OOPZsqU7+RHP/pfefzxR3PddZPzvvftn//7f59KUpfLL78qgwa9O5MnT8yCBc/njDNGZ+DAgbniiok55ZQROfro/y+PP/677LXXe7Jo0cIcf/yIDBt2TJLk/vt/lTvumJZrr53SJvdTIAEAAJu0dOkrueSSMbnyyol5//s/mHXr1uWVV5bkrLNOzyWXjMvQof+Q3/3ut7n00q/mf//vOzZ7e88883QuuWRsvvrVS3PzzT/KzTf/KOPGXZELLvhqa0i90YoVK/LDH/5rkuThh/9Pbrnl5tZAuv32n+eUU05ts/vqJA0AAMAmzZ37VAYNenfe//4PJkk6deqUxYsXZ6eddsrQof+QJPlv/+3g7LTTTvnrX5/b7O3tscee2Xff9yZJ9t///Xn++b9t8vOPO+7jrR8ffPAhWbjw5Tz77DN59tln8vzzf8uhhx5e6V17C3uQAACANtWpU0Oam1taL69Zs/77EXXu3KX14/r6+qxbt26Tt9e9e7fWj+vq6vLJT/73TJ/+8yTJyJEnp1OnTm0x9mvztNktAQAA26UhQ96fZ599JnPnPpkkWbduXfr06ZO1a9fm8ccfTZI89tjv0tTUlD322DO77bZb5s//W5YuXZqWlpb84hdztujP6dGjZ1asWL7Zzzv++BPy4IP355e/vC8nnHBi5XdsA+xBAgAANmnnnXfJlVdOzPXXX5tVq15NXV19vvjF83LllRPXO0nDFVdMyE477ZR3vKN/Ro/+bP7H//hs+vbtmwMOODDPPPOXzf45e+/9nuyxx5757Gf/e/bcc1CuuGLiBj+ve/ceOfjgQ7J69er06dOnTe9rXUtLS8vmP61jWbhw+Xq79GpF//698tJLtXISxY7DulXGulXGulXGulXGulXGulXO2lWmWuv2978/l3e9a8/Wyx3tfZAaGurT1NTc5rebvHa67zPO+HQuvfRfMnjw/hv9vDevYZLU19elX7+eG/0ae5AAAKADWLb01Zp5v6Jqeuih+3PttZNyxBEf3WQcVUogAQAAHcZhhx2Zww47st1uXyBtQnvsxuzfv1eb3E577QoFAIAdmUDahK5dGjLiKzOqPcYGzbpmpF2sAADbuZaWltTV1VV7jA6p0lMtOM03AADUoIaGzlmxYmnFT/R3ZC0tLVmxYmkaGjq/7a+1BwkAAGpQnz79s3jxS1m+fEm1R6lIfX19mpvb5yx2W6KhoXP69On/9r+uHWYBAAC2UqdODXnHOxqrPUbFOupp5R1iBwAAUAgkAACAQiABAAAUAgkAAKAQSAAAAIVAAgAAKAQSAABAIZAAAAAKgQQAAFAIJAAAgEIgAQAAFAIJAACgEEgAAABFw+Y+YfHixfnqV7+av/71r+ncuXP23HPPjB8/Pn379s1+++2XfffdN/X1r3XWxIkTs99++yVJfvWrX2XixIlZt25d9t9//3zzm99Mt27dtmobAABAe9rsHqS6urqcddZZmTNnTmbNmpXdd989V199dev2qVOnZsaMGZkxY0ZrHK1YsSJf//rXc+ONN+a+++5Ljx498qMf/WirtgEAALS3zQZS7969c/DBB7dePuCAAzJ//vxNfs0DDzyQIUOGZNCgQUmSUaNG5e67796qbQAAAO1ts4fYvVFzc3NuvfXWDBs2rPW6z372s1m3bl2OOOKInHvuuencuXMWLFiQAQMGtH7OgAEDsmDBgiSpeBsAAEB7e1uB9I1vfCPdu3fPaaedliT59a9/ncbGxixfvjxjxozJlClTcv7557fLoG9Hv349qz3CNtG/f69qj7DN7Ej3tS1Zt8pYt8pYt8pYt8pYt8pZu8pYt8p0xHXb4kCaMGFCnnvuudx4442tJ2VobGxMkvTs2TOf+tSn8uMf/7j1+t/+9retXzt//vzWz61029uxcOHyNDe3vO2ve7Na/wt96aVl1R5hm+jfv9cOc1/bknWrjHWrjHWrjHWrjHWrnLWrjHWrTK2uW3193SZ3qGzRab4nT56cuXPnZsqUKencuXOS5JVXXsmqVauSJE1NTZkzZ04GDx6cJDn88MPz1FNP5dlnn03y2okcjj/++K3aBgAA0N42uwfpT3/6U77//e9n0KBBGTVqVJJk4MCBOeusszJ27NjU1dWlqakpH/rQh3LeeecleW2P0vjx4/P5z38+zc3NGTx4cC699NKt2gYAANDeNhtI++yzT/7whz9scNusWbM2+nXHHHNMjjnmmDbdBgAA0J626BA7AACAHYFAAgAAKAQSAABAIZAAAAAKgQQAAFAIJAAAgEIgAQAAFAIJAACgEEgAAACFQAIAACgEEgAAQCGQAAAACoEEAABQCCQAAIBCIAEAABQCCQAAoBBIAAAAhUACAAAoBBIAAEAhkAAAAAqBBAAAUAgkAACAQiABAAAUAgkAAKAQSAAAAIVAAgAAKAQSAABAIZAAAAAKgQQAAFAIJAAAgEIgAQAAFAIJAACgEEgAAACFQAIAACgEEgAAQCGQAAAACoEEAABQCCQAAIBCIAEAABQCCQAAoBBIAAAAhUACAAAoBBIAAEAhkAAAAAqBBAAAUAgkAACAQiABAAAUAgkAAKAQSAAAAIVAAgAAKAQSAABAIZAAAAAKgQQAAFAIJAAAgEIgAQAAFAIJAACgEEgAAACFQAIAACgEEgAAQCGQAAAACoEEAABQCCQAAIBCIAEAABQCCQAAoBBIAAAAhUACAAAoBBIAAEAhkAAAAAqBBAAAUAgkAACAYrOBtHjx4px99tkZPnx4RowYkS996UtZtGhRkuSJJ57IJz7xiQwfPjxnnnlmFi5c2Pp17bENAACgPW02kOrq6nLWWWdlzpw5mTVrVnbfffdcffXVaW5uzpgxYzJ27NjMmTMnQ4cOzdVXX50k7bINAACgvW02kHr37p2DDz649fIBBxyQ+fPnZ+7cuenSpUuGDh2aJBk1alTuueeeJGmXbQAAAO2t4e18cnNzc2699dYMGzYsCxYsyIABA1q39e3bN83NzVmyZEm7bOvdu/cWz9mvX8+3c7c6rP79e1V7hG1mR7qvbcm6Vca6Vca6Vca6Vca6Vc7aVca6VaYjrtvbCqRvfOMb6d69e0477bTcd9997TXTVlu4cHmam1u2+nZq/S/0pZeWVXuEbaJ//147zH1tS9atMtatMtatMtatMtatctauMtatMrW6bvX1dZvcobLFgTRhwoQ899xzufHGG1NfX5/GxsbMnz+/dfuiRYtSX1+f3r17t8s2AACA9rZFp/mePHly5s6dmylTpqRz585JkiFDhmTVqlV59NFHkyRTp07Ncccd127bAAAA2ttm9yD96U9/yve///0MGjQoo0aNSpIMHDgwU6ZMycSJEzNu3LisXr06u+22WyZNmpQkqa+vb/NtAAAA7W2zgbTPPvvkD3/4wwa3HXjggZk1a9Y22wYAANCetugQOwAAgB2BQAIAACgEEgAAQCGQAAAACoEEAABQCCQAAIBCIAEAABQCCQAAoBBIAAAAhUACAAAoBBIAAEAhkAAAAAqBBAAAUAgkAACAQiABAAAUAgkAAKAQSAAAAIVAAgAAKAQSAABAIZAAAAAKgQQAAFAIJAAAgEIgAQAAFAIJAACgEEgAAACFQAIAACgEEgAAQCGQAAAACoEEAABQCCQAAIBCIAEAABQCCQAAoBBIAAAAhUACAAAoBBIAAEAhkAAAAAqBBAAAUAgkAACAQiABAAAUAgkAAKAQSAAAAIVAAgAAKAQSAABAIZAAAAAKgQQAAFAIJAAAgEIgAQAAFAIJAACgEEgAAACFQAIAACgEEgAAQCGQAAAACoEEAABQCCQAAIBCIAEAABQCCQAAoBBIAAAAhUACAAAoBBIAAEAhkAAAAAqBBAAAUAgkAACAQiABAAAUAgkAAKAQSAAAAIVAAgAAKAQSAABAIZAAAAAKgQQAAFBsUSBNmDAhw4YNy3777Zc//vGPrdcPGzYsxx13XEaOHJmRI0fmwQcfbN32xBNP5BOf+ESGDx+eM888MwsXLtzqbQAAAO1piwLp6KOPzi233JLddtvtLduuu+66zJgxIzNmzMjhhx+eJGlubs6YMWMyduzYzJkzJ0OHDs3VV1+9VdsAAADa2xYF0tChQ9PY2LjFNzp37tx06dIlQ4cOTZKMGjUq99xzz1ZtAwAAaG8NW3sDF154YVpaWnLQQQflggsuyM4775wFCxZkwIABrZ/Tt2/fNDc3Z8mSJRVv692799aOCgAAsElbFUi33HJLGhsbs2bNmlx55ZUZP358TRwS169fz2qPsE3079+r2iNsMzvSfW1L1q0y1q0y1q0y1q0y1q1y1q4y1q0yHXHdtiqQXj/srnPnzhk9enS+8IUvtF4/f/781s9btGhR6uvr07t374q3vR0LFy5Pc3PL1ty1JLX/F/rSS8uqPcI20b9/rx3mvrYl61YZ61YZ61YZ61YZ61Y5a1cZ61aZWl23+vq6Te5Qqfg03ytXrsyyZa/d4ZaWltx1110ZPHhwkmTIkCFZtWpVHn300STJ1KlTc9xxx23VNgAAgPa2RXuQrrjiitx77715+eWX87nPfS69e/fOjTfemHPPPTfr1q1Lc3Nz9t5774wbNy5JUl9fn4kTJ2bcuHFZvXp1dtttt0yaNGmrtgEAALS3upaWlq0/Fq3GtOUhdiO+MqMNJmp7s64ZWZO7LNtDre6erXXWrTLWrTLWrTLWrTLWrXLWrjLWrTK1um7tdogdAADA9kYgAQAAFAIJAACgEEgAAACFQAIAACgEEgAAQCGQAAAACoEEAABQCCQAAIBCIAEAABQCCQAAoBBIAAAAhUACAAAoBBIAAEAhkAAAAAqBBAAAUAgkAACAQiABAAAUAgkAAKAQSAAAAIVAAgAAKAQSAABAIZAAAAAKgQQAAFAIJAAAgEIgAQAAFAIJAACgEEgAAACFQAIAACgEEgAAQCGQAAAACoEEAABQCCQAAIBCIAEAABQCCQAAoBBIAAAAhUACAAAoBBIAAEAhkAAAAAqBBAAAUAgkAACAQiABAAAUAgkAAKAQSAAAAIVAAgAAKAQSAABAIZAAAAAKgQQAAFAIJAAAgEIgAQAAFAIJAACgEEgAAACFQAIAACgEEgAAQCGQAAAACoEEAABQCCQAAIBCIAEAABQCCQAAoBBIAAAAhUACAAAoBBIAAEAhkAAAAAqBBAAAUAgkAACAQiABAAAUAgkAAKAQSAAAAEVDtQdg+9Nr527p2qVt/2n179+rTW5n1eqmLFv6apvcFgAA25/NPoudMGFC5syZk+effz6zZs3KvvvumyR55plnctFFF2XJkiXp3bt3JkyYkEGDBrXbNjqOrl0aMuIrM6o9xgbNumZkllV7CAAAatZmD7E7+uijc8stt2S33XZb7/px48Zl9OjRmTNnTkaPHp2xY8e26zYAAID2ttlAGjp0aBobG9e7buHChZk3b15OOOGEJMkJJ5yQefPmZdGiRe2yDQAAYFuo6IUiCxYsyK677ppOnTolSTp16pR3vvOdWbBgQVpaWtp8W9++fdvivgIAAGzSdnmShn79elZ7hG2irU5csKPZkdZtR7qvbcm6Vca6Vca6Vca6Vc7aVca6VaYjrltFgdTY2JgXXngh69atS6dOnbJu3bq8+OKLaWxsTEtLS5tve7sWLlye5uaWSu7aemr9L/Sll2rzdAPWrTb0799rh7mvbcm6Vca6Vca6Vca6Vc7aVca6VaZW162+vm6TO1Qqeh+kfv36ZfDgwZk9e3aSZPbs2Rk8eHD69u3bLtsAAAC2hc3uQbriiity77335uWXX87nPve59O7dO3feeWf+5V/+JRdddFFuuOGG7LzzzpkwYULr17THNgAAgPa22UC67LLLctlll73l+r333js///nPN/g17bENAACgvVV0iB0AAMD2SCABAAAUAgkAAKAQSAAAAIVAAgAAKAQSAABAIZAAAAAKgQQAAFAIJAAAgEIgAQAAFAIJAACgEEgAAACFQAIAACgEEgAAQNFQ7QGA1/TauVu6dmnbb8n+/Xu12W2tWt2UZUtfbbPbAwCoRQIJakTXLg0Z8ZUZ1R5jo2ZdMzLLqj0EAEA7c4gdAABAIZAAAAAKgQQAAFAIJAAAgEIgAQAAFAIJAACgEEgAAACFQAIAACgEEgAAQCGQAAAACoEEAABQCCQAAIBCIAEAABQCCQAAoBBIAAAAhUACAAAoBBIAAEAhkAAAAAqBBAAAUAgkAACAQiABAAAUAgkAAKAQSAAAAEVDtQcA2Fq9du6Wrl3a7uGsf/9ebXZbq1Y3ZdnSV9vs9gCA9iWQgA6va5eGjPjKjGqPsUGzrhmZZdUeAgDYYg6xAwAAKAQSAABAIZAAAAAKgQQAAFAIJAAAgEIgAQAAFAIJAACgEEgAAACFQAIAACgEEgAAQCGQAAAACoEEAABQCCQAAIBCIAEAABQCCQAAoBBIAAAAhUACAAAoBBIAAEAhkAAAAAqBBAAAUAgkAACAQiABAAAUAgkAAKAQSAAAAIVAAgAAKAQSAABAIZAAAACKhmoPAEB19Nq5W7p2absfA/3792qz21q1uinLlr7aZrcHAFtKIAHsoLp2aciIr8yo9hgbNOuakVlW7SEA2CFtdSANGzYsnTt3TpcuXZIkF154YQ4//PA88cQTGTt2bFavXp3ddtstkyZNSr9+/ZKk4m0AAADtqU1eg3TddddlxowZmTFjRg4//PA0NzdnzJgxGTt2bObMmZOhQ4fm6quvTpKKtwEAALS3djlJw9y5c9OlS5cMHTo0STJq1Kjcc889W7UNAACgvbXJa5AuvPDCtLS05KCDDsoFF1yQBQsWZMCAAa3b+/btm+bm5ixZsqTibb17997iefr169kWd6vmteULonck1q1y1q4y1q0yO8q67Sj3s61Zt8pZu8pYt8p0xHXb6kC65ZZb0tjYmDVr1uTKK6/M+PHjc+yxx7bFbBVbuHB5mptbtvp2av0v9KWXavMlzNatMrW+bom1q5R1q0ytrltb6t+/1w5xP9uadauctauMdatMra5bfX3dJneobPUhdo2NjUmSzp07Z/To0Xn88cfT2NiY+fPnt37OokWLUl9fn969e1e8DQAAoL1tVSCtXLkyy5a9VoUtLS256667Mnjw4AwZMiSrVq3Ko48+miSZOnVqjjvuuCSpeBsAAEB726pD7BYuXJhzzz0369atS3Nzc/bee++MGzcu9fX1mThxYsaNG7fe6bqTVLwNAACgvW1VIO2+++654447NrjtwAMPzKxZs9p0GwAAQHtql9N8AwAAdEQCCQAAoBBIAAAAhUACAAAoBBIAAEAhkAAAAAqBBAAAUAgkAACAQiABAAAUAgkAAKAQSAAAAIVAAgAAKAQSAABAIZAAAAAKgQQAAFAIJAAAgEIgAQAAFAIJAACgEEgAAACFQAIAACgEEgAAQCGQAAAACoEEAABQCCQAAIBCIAEAABQN1R4AADqSXjt3S9cubffjs3//Xm12W6tWN2XZ0lfb7PYAdkQCCQDehq5dGjLiKzOqPcYGzbpmZJZVe4iNEJZARyGQAIB2JyyBjsJrkAAAAAqBBAAAUAgkAACAQiABAAAUAgkAAKAQSAAAAIVAAgAAKAQSAABAIZAAAAAKgQQAAFAIJAAAgEIgAQAAFA3VHgAAgA3rtXO3dO3Stk/X+vfv1Sa3s2p1U5YtfbVNbgtqiUACAKhRXbs0ZMRXZlR7jA2adc3ILKv2ENAOBBIAANsVe97YGgIJAIDtij1vlRGWrxFIAACAsCycxQ4AAKAQSAAAAIVAAgAAKAQSAABAIZAAAAAKgQQAAFAIJAAAgEIgAQAAFAIJAACgEEgAAACFQAIAACgEEgAAQCGQAAAACoEEAABQCCQAAIBCIAEAABQCCQAAoBBIAAAAhUACAAAoBBIAAEAhkAAAAAqBBAAAUAgkAACAQiABAAAUNRlIzzzzTE499dQMHz48p556ap599tlqjwQAAOwAajKQxo0bl9GjR2fOnDkZPXp0xo4dW+2RAACAHUDNBdLChQszb968nHDCCUmSE044IfPmzcuiRYuqPBkAALC9a6j2AG+2YMGC7LrrrunUqVOSpFOnTnnnO9+ZBQsWpG/fvlt0G/X1dW02zzv7dGuz22prbXk/25p1q0wtr1ti7Spl3Spj3Spj3Spj3Spj3Spj3SrTVuu2udupa2lpaWmTP6mNzJ07N1/72tdy5513tl73sY99LJMmTcr+++9fxckAAIDtXc0dYtfY2JgXXngh69atS5KsW7cuL774YhobG6s8GQAAsL2ruUDq169fBg8enNmzZydJZs+encGDB2/x4XUAAACVqrlD7JLk6aefzkUXXZSlS5dm5513zoQJE7LXXntVeywAAGA7V5OBBAAAUA01d4gdAABAtQgkAACAQiABAAAUAgkAAKAQSAAAAIVAAgAAKAQSHcbLL79c7REAANjOCaR28uSTT1Z7hA7rpZdeyty5c9PU1JQkWbRoUa666qocf/zxVZ6M7dGSJUsyd+7cLF++vNqjsINavXp17rjjjmqPwQ7muuuuq/YIbKeWL1+ep556Kk899VRWrFhR7XEq4o1i28lJJ52U6dOnV3uMDufnP/95Lr/88uyyyy7p27dvzjvvvFx00UU57LDDcsEFF2SPPfao9ogdxpo1a3L33Xfn9ttvz80331ztcWrSXXfdlYsvvjg9evTImjVrcv311+eQQw6p9lg17+KLL17vcl1dXfr165ePfOQj+fCHP1ylqTqe//iP/8i0adNy9913Z//9989PfvKTao/UIR1//PG5++67qz1Gh3PUUUfl17/+dbXH6DBeeOGFTJs2LXfccUfuvffeao9Tk5qbm3PVVVdl6tSp6dq1a1paWrJ69eqMHj06F198cerq6qo94hZrqPYA2yvdWZmf/OQnmT59evbZZ5889thjOf3003PNNdfkuOOOq/ZoHcaTTz6Z2267LXPmzMn73//+nHTSSdUeqWZ973vfy9SpUzN48OA8/PDDmTJlikDaAkOGDHnLdYsXL8748eNz+umnZ9SoUVWYqmNYtGhRpk+fnunTp2ft2rVZsmRJZs+enV133bXao3VYK1eurPYIHZLnKZu3du3a/OIXv8htt92WRx55JCeffHKuuuqqao9Vs376059m7ty5mTlzZvbaa68kyV/+8pdcdtll+elPf5rPfvazVZ5wywmkdrJ48eLccsstG93+mc98ZhtO03E0NDRkn332SZIcdNBB2X333cXRFli0aFFmzpyZadOmZe3atTnxxBPTrVu33HTTTdUerabV19dn8ODBSZIPf/jDmTBhQpUn6hg29vh12mmn5YwzzhBIG/HFL34xjz32WI499tiMHz8+Bx54YIYNGyaOtlJH+q10LbFuG/f73/8+t912W+688868733vy4knnpi//OUvufzyy6s9Wk2bNWtWrr322gwcOLD1ur322isTJ07M+eefL5BIVq1alblz51Z7jA5n7dq1efrpp1t/s1VfX7/e5fe85z3VHK9mHXHEERk6dGguv/zyHHjggUleO1yRTXvzv7fVq1f797YVevfu7UnXJjz55JMZOHBgDjjggNYwt15b5tVXX93oNntCNu7LX/7yBv+NtbS05JVXXqnCRB3DiSeemEMOOSTTpk3LgAEDkiTf/va3qzxV7Vu6dOl6cfS6gQMHZtmyZVWYqHICqZ0MGDAg3/zmN6s9RoezatWqnH322etd9/rlurq6/PKXv6zGWDXvH//xHzNz5sxMnjw5n/zkJzN8+PBqj9Qh+PfWtl544QVP+Dfh/vvvz4MPPphp06Zl4sSJ+ehHP5rVq1dXe6wO4UMf+lDq6urWi6HXL/s3t3Ef/ehHK9q2oxs7dmxuv/32nHbaaTn55JMzcuTIao/UIfTo0WOj27p3774NJ9l6TtLQTk488URnJWKbam5uzv33359p06blkUceSVNTU2644QYvmqfNTZw48S3XLVmyJA899FAuvvhiZ5zciDc+mV+8eHFmzJiR22+/PcuXL88JJ5yQCy64oMoTAm/0xz/+MdOmTcvs2bOzfPnyjB07NsOHD0/Pnj2rPVpNOvTQQ3PiiSe+5fqWlpbMnDkzv/nNb6owVWWc5rudnH766Ru8/ve//32+9KUvbeNpOq7Vq1dn7ty5WbJkSXZkMikAAAlLSURBVLVHqXn19fX56Ec/mu9+97u555578qUvfSlXXnlljjjiiGqP1mEsXbo0v/jFL/L73/++2qPUtO7du7/lvyFDhuTHP/6xONqEk08+ufXjPn365IwzzsjMmTPz7W9/O0uXLq3iZB2bPb0bN3ny5NaPb7vttvW2ff3rX9/W43Q4++67by6++OLcf//9mThxYu69994cfvjh1R6rZo0ePXqDPx969OiRT3/609Ue721xiF07OeCAA3L22Wfn73//ez7+8Y/n05/+dMaNG5eHHnooZ555ZrXHq1kPP/xwxo8fn1122SVjxozJ+eefn6ampqxcuTLf+ta3HDq2hfr27Zszzzwzn/nMZ/Kv//qv1R6nZl144YU566yz8t73vjdLlizJyJEj07NnzyxevDjnn39+PvWpT1V7xJrklzyV2dgBGx/4wAfygQ98YBtP0/HcfffdWbBgQY466qjstddeeeCBB3Lttddm1apVOfroo6s9Xk168MEHW/dM3nLLLTnllFNat3md9JZraGjI8OHDc+CBB+b666+v9jg1a1M/Gx544IFtOMnWswepnYwbNy777bdfxowZkwULFuRTn/pUmpubM2fOnPzzP/9ztcerWRMnTszXvva1fOYzn8nnP//5TJo0Kb/5zW8yderU3HDDDdUer2atWrUqN910U77xjW/kt7/9bZLk1ltvzTHHHNOhdmlva/Pmzct73/veJMmMGTOy9957584778ztt9+en/70p1Wernb5rXRl1qxZk6effjp//vOfN/gfG3fFFVfk2muvzVNPPZVzzz033/zmNzNmzJiccsopmT17drXHq1lvjPI3B7pXWGzcwoULc/nll+ef/umfMnPmzKxZsyaTJk3K8OHDs27dumqP1yGNHTu22iO8LfYgtZMlS5bkwgsvTJIcdthh+chHPpLJkyenocGSb0pzc3OOPPLIJK+9y/c//MM/JEn222+/ao5V8y699NL8/e9/z4c+9KFMnjw573znO/OHP/whV1xxRet68lZdunRp/fixxx7LMccckyR517ve5YXfm+C30pX561//mnPOOWeDT0ydFGTTHnrooUyfPj09evTIwoULc9RRR2XmzJl597vfXe3RatobH8fe/JjmMW7jLr300nTv3j1HHnlk7rrrrvzsZz9L8tovHj0fqUxHC3LP1tvJG0Oovr4+73rXu8TRFnjjA/abz4ZSX2+H58bMmzcvs2bNSkNDQ5YvX57DDjssv/zlL9OvX79qj1bzXnjhheyyyy555JFH8uUvf7n1emcX2zi/la7Me97zHifvqVC3bt1afyb069cvgwYNEkdb4G9/+1vOO++8t3zc0tKS559/vpqj1bT/+q//yp133pkk+eQnP5lDDz00DzzwQIc7E1st6WhB7hl7O3nmmWdaf6va0tKy3uXkrYel8BoP5pXp2rVra4D37NkzgwYNEkdb4JxzzsmJJ56YnXbaKQcddFDr+x498cQTre99wVv5rTTb2qJFi9Z78/WlS5eud9mbr2/YJZdc0vrxUUcdtd42p/neuM6dO6/38e677y6OtsAbvyffbFPvZVaLBFI7+cEPfpDFixfn+eefz5577plevXpVe6QOwYN5ZV544YX1Tr384osvrnf5q1/9ajXGqnkf/OAHM3PmzLz88sutb9yZJI2NjfnCF75Qxclq2+u/vGhpafGLjLehT58+670R8Zt5Y+KNO/TQQ9c7fPPNl9mwESNG5L777ssuu+ySQw89NDfffHP+7d/+LYMGDcoXv/jFao9Xs974uLahy9/5zneqMVbN29T35LBhw7bhJFvP+yC1k7vuuisXX3xxevTokTVr1uT666/PIYccUu2xat7TTz+dZ555pvW1IFdddVXruy+ffvrp6z2J5f/33e9+d5PbnXVsw0466aRMnz49SXLKKaest2f3jdtY35vX5c1v4HnSSSdt65E6hE09QfAapE3b3EksxOWGjR07Nn/84x+zZs2aDBw4MKtXr85RRx2V3/3ud2lpacm1115b7RFr0uYe+z3Gbdj29H1qD1I7+d73vpepU6dm8ODBefjhhzNlyhSBtAWuu+669d4r5P7778/pp5+elStX5gc/+IEH841Yvnx5LrrooiTJb37zm3zkIx+p8kQdwxuf1Dc1NW10G+s76aST8uSTT+ZHP/pRnn766STJPvvsk8997nNOV70Jv/rVr6o9Qod1zjnnrHf45utvuvv6/8Xlhj366KO588478+qrr+awww7Lww8/nM6dO+fUU0/NJz7xiWqPV7PseavM69+nb/z5WVdXlxUrVuSVV17Jf/7nf1ZxurdHILWT+vr61r0dH/7wh/Otb32ryhN1DM8999x6Z13r1q1b67HljjHfuNdP7Z0kV199tUDaQl5LU5l///d/zznnnJNRo0ZlxIgRaWlpyVNPPZWzzjorP/zhD/PBD36w2iOynRGXlencuXPq6urSvXv37LHHHq2vramvr89OO+1U5elq1/jx4ze6523s2LF+WbsRb/4+XblyZX784x/nZz/7Wc4444zqDFUhgdRO1q5du96x5q+//8XrlzvSbsZt6c3vL3DNNde0fuyd5jduU2cVY+NWr17d+n35xo9f38aG3XTTTbnqqqty7LHHtl537LHH5gMf+EC+//3ve88yqBFvfO7x5uchHuM2zp63rdPU1JRbb701P/zhD3PkkUfm9ttvz6677lrtsd4WgdROVq1albPPPnu9616/7HCAjVu7dm2WL1+enj17Jkn23nvvJK8dQrZmzZpqjlbTNvVDMBHkG/Pm79M3fmwP0sb9+c9/Xi+OXnfMMcdk0qRJVZgI2BCPcZWx561yd9xxR7773e9myJAhufnmmzvs6fgFUjtxOEBlPv7xj+eSSy7JVVdd1RpJy5cvz2WXXZaPfexjVZ6udm3uh6Ag3zDfp5Xp2rVrRduAbctjXGXseavMiBEjsnLlypx77rkZMmRI1q1bt96JGzrSL2sFEjXlC1/4Qi666KIcfvjhGTRoUJLk2WefzdFHH+2FkZvghyDb0psPIX7zNoCOzJ63yqxYsSLJayfc2tDJGjrSL2ud5pua9Nxzz2XevHlJkve9733Zc889qzwR8DqnqwZgeyaQAAAAivpqDwAAAFArBBIAAEAhkAAAAAqBBAAAUAgkAACA4v8BDmY/XyfpeaE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171" name="Picture 3" descr="C:\Users\mbbm_as\Pictures\Screenshots\Screenshot (25).png"/>
          <p:cNvPicPr>
            <a:picLocks noChangeAspect="1" noChangeArrowheads="1"/>
          </p:cNvPicPr>
          <p:nvPr/>
        </p:nvPicPr>
        <p:blipFill>
          <a:blip r:embed="rId2"/>
          <a:srcRect l="2812" t="31258" r="67871" b="55801"/>
          <a:stretch>
            <a:fillRect/>
          </a:stretch>
        </p:blipFill>
        <p:spPr bwMode="auto">
          <a:xfrm>
            <a:off x="657226" y="219075"/>
            <a:ext cx="7800974" cy="1371600"/>
          </a:xfrm>
          <a:prstGeom prst="rect">
            <a:avLst/>
          </a:prstGeom>
          <a:noFill/>
        </p:spPr>
      </p:pic>
      <p:sp>
        <p:nvSpPr>
          <p:cNvPr id="7" name="TextBox 6"/>
          <p:cNvSpPr txBox="1"/>
          <p:nvPr/>
        </p:nvSpPr>
        <p:spPr>
          <a:xfrm>
            <a:off x="666750" y="2562225"/>
            <a:ext cx="2743200" cy="3323987"/>
          </a:xfrm>
          <a:prstGeom prst="rect">
            <a:avLst/>
          </a:prstGeom>
          <a:solidFill>
            <a:schemeClr val="accent2">
              <a:lumMod val="20000"/>
              <a:lumOff val="80000"/>
            </a:schemeClr>
          </a:solidFill>
          <a:ln w="12700">
            <a:solidFill>
              <a:schemeClr val="tx1"/>
            </a:solidFill>
          </a:ln>
        </p:spPr>
        <p:txBody>
          <a:bodyPr wrap="square" rtlCol="0">
            <a:spAutoFit/>
          </a:bodyPr>
          <a:lstStyle/>
          <a:p>
            <a:pPr algn="just">
              <a:buFont typeface="Arial"/>
              <a:buChar char="•"/>
            </a:pPr>
            <a:r>
              <a:rPr lang="en-GB" sz="2100" dirty="0" smtClean="0"/>
              <a:t>If we look at the country wise data, Portugal have highest bookings.</a:t>
            </a:r>
          </a:p>
          <a:p>
            <a:pPr algn="just">
              <a:buFont typeface="Arial"/>
              <a:buChar char="•"/>
            </a:pPr>
            <a:r>
              <a:rPr lang="en-GB" sz="2100" dirty="0" smtClean="0"/>
              <a:t>It is to be noted that all the countries on the list for highest booking country wise are from European continent.</a:t>
            </a:r>
            <a:endParaRPr lang="en-GB" sz="2100" dirty="0"/>
          </a:p>
        </p:txBody>
      </p:sp>
      <p:pic>
        <p:nvPicPr>
          <p:cNvPr id="5" name="Picture 3" descr="C:\Users\mbbm_as\Pictures\Screenshots\Screenshot (25).png"/>
          <p:cNvPicPr>
            <a:picLocks noChangeAspect="1" noChangeArrowheads="1"/>
          </p:cNvPicPr>
          <p:nvPr/>
        </p:nvPicPr>
        <p:blipFill>
          <a:blip r:embed="rId2"/>
          <a:srcRect l="4291" t="44469" r="50313" b="15000"/>
          <a:stretch>
            <a:fillRect/>
          </a:stretch>
        </p:blipFill>
        <p:spPr bwMode="auto">
          <a:xfrm>
            <a:off x="3722120" y="1952626"/>
            <a:ext cx="4859906" cy="4200524"/>
          </a:xfrm>
          <a:prstGeom prst="rect">
            <a:avLst/>
          </a:prstGeom>
          <a:noFill/>
          <a:ln w="19050">
            <a:solidFill>
              <a:schemeClr val="tx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mbbm_as\Pictures\Screenshots\Screenshot (26).png"/>
          <p:cNvPicPr>
            <a:picLocks noChangeAspect="1" noChangeArrowheads="1"/>
          </p:cNvPicPr>
          <p:nvPr/>
        </p:nvPicPr>
        <p:blipFill>
          <a:blip r:embed="rId2"/>
          <a:srcRect l="2804" t="14298" r="50621" b="14103"/>
          <a:stretch>
            <a:fillRect/>
          </a:stretch>
        </p:blipFill>
        <p:spPr bwMode="auto">
          <a:xfrm>
            <a:off x="70739" y="228599"/>
            <a:ext cx="4110736" cy="4981575"/>
          </a:xfrm>
          <a:prstGeom prst="rect">
            <a:avLst/>
          </a:prstGeom>
          <a:noFill/>
          <a:ln w="19050">
            <a:solidFill>
              <a:schemeClr val="tx1"/>
            </a:solidFill>
          </a:ln>
        </p:spPr>
      </p:pic>
      <p:pic>
        <p:nvPicPr>
          <p:cNvPr id="69635" name="Picture 3" descr="C:\Users\mbbm_as\Pictures\Screenshots\Screenshot (28).png"/>
          <p:cNvPicPr>
            <a:picLocks noChangeAspect="1" noChangeArrowheads="1"/>
          </p:cNvPicPr>
          <p:nvPr/>
        </p:nvPicPr>
        <p:blipFill>
          <a:blip r:embed="rId3"/>
          <a:srcRect l="3438" t="20917" r="50729" b="8667"/>
          <a:stretch>
            <a:fillRect/>
          </a:stretch>
        </p:blipFill>
        <p:spPr bwMode="auto">
          <a:xfrm>
            <a:off x="4400551" y="209550"/>
            <a:ext cx="4372256" cy="5038725"/>
          </a:xfrm>
          <a:prstGeom prst="rect">
            <a:avLst/>
          </a:prstGeom>
          <a:noFill/>
          <a:ln w="19050">
            <a:solidFill>
              <a:schemeClr val="tx1"/>
            </a:solidFill>
          </a:ln>
        </p:spPr>
      </p:pic>
      <p:sp>
        <p:nvSpPr>
          <p:cNvPr id="6" name="TextBox 5"/>
          <p:cNvSpPr txBox="1"/>
          <p:nvPr/>
        </p:nvSpPr>
        <p:spPr>
          <a:xfrm>
            <a:off x="1009650" y="5342572"/>
            <a:ext cx="7410450" cy="1400383"/>
          </a:xfrm>
          <a:prstGeom prst="rect">
            <a:avLst/>
          </a:prstGeom>
          <a:solidFill>
            <a:schemeClr val="accent2">
              <a:lumMod val="20000"/>
              <a:lumOff val="80000"/>
            </a:schemeClr>
          </a:solidFill>
          <a:ln w="12700">
            <a:solidFill>
              <a:schemeClr val="tx1"/>
            </a:solidFill>
          </a:ln>
        </p:spPr>
        <p:txBody>
          <a:bodyPr wrap="square" rtlCol="0">
            <a:spAutoFit/>
          </a:bodyPr>
          <a:lstStyle/>
          <a:p>
            <a:pPr algn="just">
              <a:buFont typeface="Arial"/>
              <a:buChar char="•"/>
            </a:pPr>
            <a:r>
              <a:rPr lang="en-GB" sz="1700" dirty="0" smtClean="0"/>
              <a:t>Analyzing the data based on reservations, we can see that reservation count is highest amongst the couple.</a:t>
            </a:r>
          </a:p>
          <a:p>
            <a:pPr algn="just">
              <a:buFont typeface="Arial"/>
              <a:buChar char="•"/>
            </a:pPr>
            <a:r>
              <a:rPr lang="en-GB" sz="1700" dirty="0" smtClean="0"/>
              <a:t>While families with children are far less than the couples.</a:t>
            </a:r>
          </a:p>
          <a:p>
            <a:pPr algn="just">
              <a:buFont typeface="Arial"/>
              <a:buChar char="•"/>
            </a:pPr>
            <a:r>
              <a:rPr lang="en-GB" sz="1700" dirty="0" smtClean="0"/>
              <a:t>Comparing families with children, no of families with one child is more than </a:t>
            </a:r>
            <a:r>
              <a:rPr lang="en-GB" sz="1700" dirty="0" err="1" smtClean="0"/>
              <a:t>familes</a:t>
            </a:r>
            <a:r>
              <a:rPr lang="en-GB" sz="1700" dirty="0" smtClean="0"/>
              <a:t> with 2 children. </a:t>
            </a:r>
            <a:endParaRPr lang="en-GB" sz="1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descr="C:\Users\mbbm_as\Pictures\Screenshots\Screenshot (29).png"/>
          <p:cNvPicPr>
            <a:picLocks noChangeAspect="1" noChangeArrowheads="1"/>
          </p:cNvPicPr>
          <p:nvPr/>
        </p:nvPicPr>
        <p:blipFill>
          <a:blip r:embed="rId2"/>
          <a:srcRect l="3646" t="32417" r="65625" b="56011"/>
          <a:stretch>
            <a:fillRect/>
          </a:stretch>
        </p:blipFill>
        <p:spPr bwMode="auto">
          <a:xfrm>
            <a:off x="723900" y="255371"/>
            <a:ext cx="7810500" cy="1325779"/>
          </a:xfrm>
          <a:prstGeom prst="rect">
            <a:avLst/>
          </a:prstGeom>
          <a:noFill/>
          <a:ln w="19050">
            <a:solidFill>
              <a:schemeClr val="tx1"/>
            </a:solidFill>
          </a:ln>
        </p:spPr>
      </p:pic>
      <p:sp>
        <p:nvSpPr>
          <p:cNvPr id="6" name="TextBox 5"/>
          <p:cNvSpPr txBox="1"/>
          <p:nvPr/>
        </p:nvSpPr>
        <p:spPr>
          <a:xfrm>
            <a:off x="685799" y="5457826"/>
            <a:ext cx="7972426" cy="1015663"/>
          </a:xfrm>
          <a:prstGeom prst="rect">
            <a:avLst/>
          </a:prstGeom>
          <a:solidFill>
            <a:schemeClr val="accent2">
              <a:lumMod val="20000"/>
              <a:lumOff val="80000"/>
            </a:schemeClr>
          </a:solidFill>
          <a:ln w="12700">
            <a:solidFill>
              <a:schemeClr val="tx1"/>
            </a:solidFill>
          </a:ln>
        </p:spPr>
        <p:txBody>
          <a:bodyPr wrap="square" rtlCol="0">
            <a:spAutoFit/>
          </a:bodyPr>
          <a:lstStyle/>
          <a:p>
            <a:pPr algn="just">
              <a:buFont typeface="Arial"/>
              <a:buChar char="•"/>
            </a:pPr>
            <a:r>
              <a:rPr lang="en-GB" sz="2000" dirty="0" smtClean="0"/>
              <a:t>If we look at the pie chart for no of repeated guest, only 3% of the total guests are repeated. </a:t>
            </a:r>
          </a:p>
          <a:p>
            <a:pPr algn="just">
              <a:buFont typeface="Arial"/>
              <a:buChar char="•"/>
            </a:pPr>
            <a:r>
              <a:rPr lang="en-GB" sz="2000" dirty="0" smtClean="0"/>
              <a:t>This shows that people do not prefer the same hotels for their stay.</a:t>
            </a:r>
          </a:p>
        </p:txBody>
      </p:sp>
      <p:pic>
        <p:nvPicPr>
          <p:cNvPr id="4" name="Picture 3" descr="C:\Users\mbbm_as\Pictures\Screenshots\Screenshot (29).png"/>
          <p:cNvPicPr>
            <a:picLocks noChangeAspect="1" noChangeArrowheads="1"/>
          </p:cNvPicPr>
          <p:nvPr/>
        </p:nvPicPr>
        <p:blipFill>
          <a:blip r:embed="rId2"/>
          <a:srcRect l="4864" t="44080" r="65625" b="19667"/>
          <a:stretch>
            <a:fillRect/>
          </a:stretch>
        </p:blipFill>
        <p:spPr bwMode="auto">
          <a:xfrm>
            <a:off x="2705100" y="1819275"/>
            <a:ext cx="3657600" cy="3363985"/>
          </a:xfrm>
          <a:prstGeom prst="rect">
            <a:avLst/>
          </a:prstGeom>
          <a:noFill/>
          <a:ln w="12700">
            <a:solidFill>
              <a:schemeClr val="tx1"/>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50370" y="740229"/>
            <a:ext cx="8360230" cy="1240971"/>
            <a:chOff x="250370" y="740229"/>
            <a:chExt cx="6008915" cy="1240971"/>
          </a:xfrm>
        </p:grpSpPr>
        <p:pic>
          <p:nvPicPr>
            <p:cNvPr id="2050" name="Picture 2" descr="C:\Users\Alpashi\Pictures\Screenshots\Screenshot (16).png"/>
            <p:cNvPicPr>
              <a:picLocks noChangeAspect="1" noChangeArrowheads="1"/>
            </p:cNvPicPr>
            <p:nvPr/>
          </p:nvPicPr>
          <p:blipFill>
            <a:blip r:embed="rId2"/>
            <a:srcRect t="22797" r="44176" b="64032"/>
            <a:stretch>
              <a:fillRect/>
            </a:stretch>
          </p:blipFill>
          <p:spPr bwMode="auto">
            <a:xfrm>
              <a:off x="250370" y="740229"/>
              <a:ext cx="6008915" cy="797099"/>
            </a:xfrm>
            <a:prstGeom prst="rect">
              <a:avLst/>
            </a:prstGeom>
            <a:solidFill>
              <a:schemeClr val="accent2">
                <a:lumMod val="20000"/>
                <a:lumOff val="80000"/>
              </a:schemeClr>
            </a:solidFill>
            <a:ln w="12700">
              <a:solidFill>
                <a:schemeClr val="tx1"/>
              </a:solidFill>
            </a:ln>
          </p:spPr>
        </p:pic>
        <p:pic>
          <p:nvPicPr>
            <p:cNvPr id="7" name="Picture 3" descr="C:\Users\Alpashi\Pictures\Screenshots\Screenshot (17).png"/>
            <p:cNvPicPr>
              <a:picLocks noChangeAspect="1" noChangeArrowheads="1"/>
            </p:cNvPicPr>
            <p:nvPr/>
          </p:nvPicPr>
          <p:blipFill>
            <a:blip r:embed="rId3"/>
            <a:srcRect t="25768" r="25283" b="65895"/>
            <a:stretch>
              <a:fillRect/>
            </a:stretch>
          </p:blipFill>
          <p:spPr bwMode="auto">
            <a:xfrm>
              <a:off x="521988" y="1458686"/>
              <a:ext cx="5726412" cy="522514"/>
            </a:xfrm>
            <a:prstGeom prst="rect">
              <a:avLst/>
            </a:prstGeom>
            <a:solidFill>
              <a:schemeClr val="accent2">
                <a:lumMod val="20000"/>
                <a:lumOff val="80000"/>
              </a:schemeClr>
            </a:solidFill>
            <a:ln w="12700">
              <a:solidFill>
                <a:schemeClr val="tx1"/>
              </a:solidFill>
            </a:ln>
          </p:spPr>
        </p:pic>
      </p:grpSp>
      <p:pic>
        <p:nvPicPr>
          <p:cNvPr id="2052" name="Picture 4" descr="C:\Users\Alpashi\Pictures\Screenshots\pic.png"/>
          <p:cNvPicPr>
            <a:picLocks noChangeAspect="1" noChangeArrowheads="1"/>
          </p:cNvPicPr>
          <p:nvPr/>
        </p:nvPicPr>
        <p:blipFill>
          <a:blip r:embed="rId4"/>
          <a:srcRect/>
          <a:stretch>
            <a:fillRect/>
          </a:stretch>
        </p:blipFill>
        <p:spPr bwMode="auto">
          <a:xfrm>
            <a:off x="1320120" y="2224542"/>
            <a:ext cx="6709118" cy="3414258"/>
          </a:xfrm>
          <a:prstGeom prst="rect">
            <a:avLst/>
          </a:prstGeom>
          <a:noFill/>
          <a:ln w="12700">
            <a:solidFill>
              <a:schemeClr val="tx1"/>
            </a:solidFill>
          </a:ln>
        </p:spPr>
      </p:pic>
      <p:sp>
        <p:nvSpPr>
          <p:cNvPr id="10" name="TextBox 9"/>
          <p:cNvSpPr txBox="1"/>
          <p:nvPr/>
        </p:nvSpPr>
        <p:spPr>
          <a:xfrm>
            <a:off x="664027" y="5795283"/>
            <a:ext cx="7972426" cy="1015663"/>
          </a:xfrm>
          <a:prstGeom prst="rect">
            <a:avLst/>
          </a:prstGeom>
          <a:solidFill>
            <a:schemeClr val="accent2">
              <a:lumMod val="20000"/>
              <a:lumOff val="80000"/>
            </a:schemeClr>
          </a:solidFill>
          <a:ln w="12700">
            <a:solidFill>
              <a:schemeClr val="tx1"/>
            </a:solidFill>
          </a:ln>
        </p:spPr>
        <p:txBody>
          <a:bodyPr wrap="square" rtlCol="0">
            <a:spAutoFit/>
          </a:bodyPr>
          <a:lstStyle/>
          <a:p>
            <a:pPr algn="just">
              <a:buFont typeface="Arial"/>
              <a:buChar char="•"/>
            </a:pPr>
            <a:r>
              <a:rPr lang="en-IN" sz="2000" dirty="0" smtClean="0"/>
              <a:t>The above graph indicates that most people prefer to stay for about 5 days in city hotels whereas in resort hotels people prefer to stay for 1-2 days.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542924" y="1685925"/>
            <a:ext cx="8143875" cy="4440238"/>
          </a:xfrm>
          <a:solidFill>
            <a:schemeClr val="accent2">
              <a:lumMod val="20000"/>
              <a:lumOff val="80000"/>
            </a:schemeClr>
          </a:solidFill>
          <a:ln w="19050">
            <a:solidFill>
              <a:schemeClr val="tx1"/>
            </a:solidFill>
          </a:ln>
        </p:spPr>
        <p:txBody>
          <a:bodyPr>
            <a:normAutofit fontScale="40000" lnSpcReduction="20000"/>
          </a:bodyPr>
          <a:lstStyle/>
          <a:p>
            <a:pPr algn="just">
              <a:lnSpc>
                <a:spcPct val="120000"/>
              </a:lnSpc>
            </a:pPr>
            <a:r>
              <a:rPr lang="en-IN" sz="3400" dirty="0" smtClean="0"/>
              <a:t>City hotels have double the amount of reservation compared to resort hotels for same time period.</a:t>
            </a:r>
          </a:p>
          <a:p>
            <a:pPr algn="just">
              <a:lnSpc>
                <a:spcPct val="120000"/>
              </a:lnSpc>
            </a:pPr>
            <a:r>
              <a:rPr lang="en-IN" sz="3400" dirty="0" smtClean="0"/>
              <a:t>City hotels have high cancellation rates compared to Resort hotels.</a:t>
            </a:r>
          </a:p>
          <a:p>
            <a:pPr algn="just">
              <a:lnSpc>
                <a:spcPct val="120000"/>
              </a:lnSpc>
            </a:pPr>
            <a:r>
              <a:rPr lang="en-IN" sz="3400" dirty="0" smtClean="0"/>
              <a:t>Reservations for both type of hotels peak in August and is lowest in the month of January.</a:t>
            </a:r>
          </a:p>
          <a:p>
            <a:pPr algn="just">
              <a:lnSpc>
                <a:spcPct val="120000"/>
              </a:lnSpc>
            </a:pPr>
            <a:r>
              <a:rPr lang="en-IN" sz="3400" dirty="0" smtClean="0"/>
              <a:t>Bookings for city hotels are higher than resort hotels by considering every years data except the year 2015.</a:t>
            </a:r>
          </a:p>
          <a:p>
            <a:pPr algn="just">
              <a:lnSpc>
                <a:spcPct val="120000"/>
              </a:lnSpc>
            </a:pPr>
            <a:r>
              <a:rPr lang="en-IN" sz="3400" dirty="0" smtClean="0"/>
              <a:t>In the year 2016 both the hotels have the highest number of guests.</a:t>
            </a:r>
          </a:p>
          <a:p>
            <a:pPr algn="just">
              <a:lnSpc>
                <a:spcPct val="120000"/>
              </a:lnSpc>
            </a:pPr>
            <a:r>
              <a:rPr lang="en-IN" sz="3400" dirty="0" smtClean="0"/>
              <a:t>Both the hotels have good occupancy in the 2nd and 3rd quarter of the year with 'August' being the highest of all.</a:t>
            </a:r>
          </a:p>
          <a:p>
            <a:pPr algn="just">
              <a:lnSpc>
                <a:spcPct val="120000"/>
              </a:lnSpc>
            </a:pPr>
            <a:r>
              <a:rPr lang="en-IN" sz="3400" dirty="0" smtClean="0"/>
              <a:t>Here we can conclude that the bookings in the month end are least. But that not true because as every month didn't have the 31 days that's why we see the less number of arrivals in the month end.</a:t>
            </a:r>
          </a:p>
          <a:p>
            <a:pPr algn="just">
              <a:lnSpc>
                <a:spcPct val="120000"/>
              </a:lnSpc>
            </a:pPr>
            <a:r>
              <a:rPr lang="en-IN" sz="3400" dirty="0" smtClean="0"/>
              <a:t>Majority of the reservation is by 2 adults followed by few family with 1 or 2 children.</a:t>
            </a:r>
          </a:p>
          <a:p>
            <a:pPr algn="just">
              <a:lnSpc>
                <a:spcPct val="120000"/>
              </a:lnSpc>
            </a:pPr>
            <a:r>
              <a:rPr lang="en-IN" sz="3400" dirty="0" smtClean="0"/>
              <a:t>Most people prefer to stay at the hotels of &lt;=5 days.</a:t>
            </a:r>
          </a:p>
          <a:p>
            <a:pPr algn="just">
              <a:lnSpc>
                <a:spcPct val="120000"/>
              </a:lnSpc>
            </a:pPr>
            <a:r>
              <a:rPr lang="en-GB" sz="3400" dirty="0" smtClean="0"/>
              <a:t>Only 3% of the total guests are repeated. This shows that people do not prefer the same hotels for their stay.</a:t>
            </a:r>
            <a:endParaRPr lang="en-IN" sz="3400" dirty="0" smtClean="0"/>
          </a:p>
          <a:p>
            <a:pPr algn="just">
              <a:lnSpc>
                <a:spcPct val="120000"/>
              </a:lnSpc>
            </a:pPr>
            <a:endParaRPr lang="en-IN" sz="2900" dirty="0" smtClean="0"/>
          </a:p>
          <a:p>
            <a:pPr algn="just">
              <a:lnSpc>
                <a:spcPct val="120000"/>
              </a:lnSpc>
            </a:pPr>
            <a:endParaRPr lang="en-GB" sz="2900" dirty="0" smtClean="0"/>
          </a:p>
          <a:p>
            <a:pPr algn="just">
              <a:lnSpc>
                <a:spcPct val="120000"/>
              </a:lnSpc>
            </a:pPr>
            <a:endParaRPr lang="en-GB" dirty="0" smtClean="0"/>
          </a:p>
          <a:p>
            <a:endParaRPr lang="en-GB" dirty="0"/>
          </a:p>
        </p:txBody>
      </p:sp>
      <p:sp>
        <p:nvSpPr>
          <p:cNvPr id="4" name="Title 1"/>
          <p:cNvSpPr>
            <a:spLocks noGrp="1"/>
          </p:cNvSpPr>
          <p:nvPr>
            <p:ph type="title"/>
          </p:nvPr>
        </p:nvSpPr>
        <p:spPr>
          <a:xfrm>
            <a:off x="533400" y="265113"/>
            <a:ext cx="8143875" cy="1087438"/>
          </a:xfrm>
          <a:solidFill>
            <a:srgbClr val="FDE9D8"/>
          </a:solidFill>
          <a:ln>
            <a:noFill/>
          </a:ln>
        </p:spPr>
        <p:txBody>
          <a:bodyPr spcFirstLastPara="1" wrap="square" lIns="91425" tIns="45700" rIns="91425" bIns="45700" anchor="ctr" anchorCtr="0">
            <a:normAutofit/>
          </a:bodyPr>
          <a:lstStyle/>
          <a:p>
            <a:pPr algn="ctr">
              <a:buClr>
                <a:srgbClr val="C00000"/>
              </a:buClr>
              <a:buSzPct val="100000"/>
            </a:pPr>
            <a:r>
              <a:rPr lang="en-IN" sz="3600" dirty="0" smtClean="0">
                <a:solidFill>
                  <a:srgbClr val="C00000"/>
                </a:solidFill>
                <a:sym typeface="Calibri"/>
              </a:rPr>
              <a:t>CONCLUSION</a:t>
            </a:r>
            <a:endParaRPr lang="en-GB" sz="3600" b="1" dirty="0">
              <a:solidFill>
                <a:srgbClr val="C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idx="1"/>
          </p:nvPr>
        </p:nvSpPr>
        <p:spPr>
          <a:xfrm>
            <a:off x="495300" y="1304925"/>
            <a:ext cx="8258204" cy="5043510"/>
          </a:xfrm>
          <a:prstGeom prst="rect">
            <a:avLst/>
          </a:prstGeom>
          <a:solidFill>
            <a:srgbClr val="F2DADA"/>
          </a:solid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IN" dirty="0" smtClean="0"/>
              <a:t>   This </a:t>
            </a:r>
            <a:r>
              <a:rPr lang="en-IN" dirty="0"/>
              <a:t>EDA project has been done by </a:t>
            </a:r>
            <a:r>
              <a:rPr lang="en-IN" dirty="0" smtClean="0"/>
              <a:t>using following </a:t>
            </a:r>
            <a:r>
              <a:rPr lang="en-IN" dirty="0"/>
              <a:t>steps.</a:t>
            </a:r>
            <a:endParaRPr/>
          </a:p>
          <a:p>
            <a:pPr marL="342900" lvl="0" indent="-139700" algn="l" rtl="0">
              <a:spcBef>
                <a:spcPts val="640"/>
              </a:spcBef>
              <a:spcAft>
                <a:spcPts val="0"/>
              </a:spcAft>
              <a:buClr>
                <a:schemeClr val="dk1"/>
              </a:buClr>
              <a:buSzPts val="3200"/>
              <a:buNone/>
            </a:pPr>
            <a:endParaRPr/>
          </a:p>
        </p:txBody>
      </p:sp>
      <p:sp>
        <p:nvSpPr>
          <p:cNvPr id="111" name="Google Shape;111;p4"/>
          <p:cNvSpPr txBox="1">
            <a:spLocks noGrp="1"/>
          </p:cNvSpPr>
          <p:nvPr>
            <p:ph type="title"/>
          </p:nvPr>
        </p:nvSpPr>
        <p:spPr>
          <a:xfrm>
            <a:off x="457200" y="274638"/>
            <a:ext cx="8229600" cy="830262"/>
          </a:xfrm>
          <a:prstGeom prst="rect">
            <a:avLst/>
          </a:prstGeom>
          <a:solidFill>
            <a:srgbClr val="FDE9D8"/>
          </a:solid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C00000"/>
              </a:buClr>
              <a:buSzPct val="100000"/>
              <a:buFont typeface="Calibri"/>
              <a:buNone/>
            </a:pPr>
            <a:r>
              <a:rPr lang="en-IN" sz="2500" b="1" dirty="0">
                <a:solidFill>
                  <a:srgbClr val="C00000"/>
                </a:solidFill>
              </a:rPr>
              <a:t/>
            </a:r>
            <a:br>
              <a:rPr lang="en-IN" sz="2500" b="1" dirty="0">
                <a:solidFill>
                  <a:srgbClr val="C00000"/>
                </a:solidFill>
              </a:rPr>
            </a:br>
            <a:r>
              <a:rPr lang="en-IN" sz="2500" b="1" dirty="0" smtClean="0">
                <a:solidFill>
                  <a:srgbClr val="C00000"/>
                </a:solidFill>
              </a:rPr>
              <a:t/>
            </a:r>
            <a:br>
              <a:rPr lang="en-IN" sz="2500" b="1" dirty="0" smtClean="0">
                <a:solidFill>
                  <a:srgbClr val="C00000"/>
                </a:solidFill>
              </a:rPr>
            </a:br>
            <a:r>
              <a:rPr lang="en-IN" b="1" dirty="0" smtClean="0">
                <a:solidFill>
                  <a:srgbClr val="C00000"/>
                </a:solidFill>
              </a:rPr>
              <a:t>Workflow</a:t>
            </a:r>
            <a:r>
              <a:rPr lang="en-IN" b="1" dirty="0">
                <a:solidFill>
                  <a:srgbClr val="C00000"/>
                </a:solidFill>
              </a:rPr>
              <a:t/>
            </a:r>
            <a:br>
              <a:rPr lang="en-IN" b="1" dirty="0">
                <a:solidFill>
                  <a:srgbClr val="C00000"/>
                </a:solidFill>
              </a:rPr>
            </a:br>
            <a:endParaRPr b="1">
              <a:solidFill>
                <a:srgbClr val="C00000"/>
              </a:solidFill>
            </a:endParaRPr>
          </a:p>
        </p:txBody>
      </p:sp>
      <p:grpSp>
        <p:nvGrpSpPr>
          <p:cNvPr id="29" name="Group 28"/>
          <p:cNvGrpSpPr/>
          <p:nvPr/>
        </p:nvGrpSpPr>
        <p:grpSpPr>
          <a:xfrm>
            <a:off x="761972" y="2271709"/>
            <a:ext cx="2143140" cy="2500330"/>
            <a:chOff x="571472" y="2928934"/>
            <a:chExt cx="2143140" cy="2500330"/>
          </a:xfrm>
        </p:grpSpPr>
        <p:sp>
          <p:nvSpPr>
            <p:cNvPr id="112" name="Google Shape;112;p4"/>
            <p:cNvSpPr/>
            <p:nvPr/>
          </p:nvSpPr>
          <p:spPr>
            <a:xfrm>
              <a:off x="571472" y="2928934"/>
              <a:ext cx="2143140" cy="2500330"/>
            </a:xfrm>
            <a:prstGeom prst="upArrow">
              <a:avLst>
                <a:gd name="adj1" fmla="val 73776"/>
                <a:gd name="adj2" fmla="val 44528"/>
              </a:avLst>
            </a:prstGeom>
            <a:solidFill>
              <a:srgbClr val="F584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p4"/>
            <p:cNvSpPr txBox="1"/>
            <p:nvPr/>
          </p:nvSpPr>
          <p:spPr>
            <a:xfrm>
              <a:off x="943776" y="4469635"/>
              <a:ext cx="1428760" cy="83095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i="0" u="none" strike="noStrike" cap="none" dirty="0">
                  <a:solidFill>
                    <a:schemeClr val="dk1"/>
                  </a:solidFill>
                  <a:latin typeface="Calibri"/>
                  <a:ea typeface="Calibri"/>
                  <a:cs typeface="Calibri"/>
                  <a:sym typeface="Calibri"/>
                </a:rPr>
                <a:t>Data </a:t>
              </a:r>
              <a:endParaRPr/>
            </a:p>
            <a:p>
              <a:pPr marL="0" marR="0" lvl="0" indent="0" algn="ctr" rtl="0">
                <a:spcBef>
                  <a:spcPts val="0"/>
                </a:spcBef>
                <a:spcAft>
                  <a:spcPts val="0"/>
                </a:spcAft>
                <a:buNone/>
              </a:pPr>
              <a:r>
                <a:rPr lang="en-IN" sz="1600" b="1" dirty="0" smtClean="0">
                  <a:solidFill>
                    <a:schemeClr val="dk1"/>
                  </a:solidFill>
                  <a:latin typeface="Calibri"/>
                  <a:ea typeface="Calibri"/>
                  <a:cs typeface="Calibri"/>
                  <a:sym typeface="Calibri"/>
                </a:rPr>
                <a:t>Importing and overview</a:t>
              </a:r>
              <a:r>
                <a:rPr lang="en-IN" sz="1600" b="1" i="0" u="none" strike="noStrike" cap="none" dirty="0" smtClean="0">
                  <a:solidFill>
                    <a:schemeClr val="dk1"/>
                  </a:solidFill>
                  <a:latin typeface="Calibri"/>
                  <a:ea typeface="Calibri"/>
                  <a:cs typeface="Calibri"/>
                  <a:sym typeface="Calibri"/>
                </a:rPr>
                <a:t>      </a:t>
              </a:r>
              <a:endParaRPr sz="1600" b="1" i="0" u="none" strike="noStrike" cap="none">
                <a:solidFill>
                  <a:schemeClr val="dk1"/>
                </a:solidFill>
                <a:latin typeface="Calibri"/>
                <a:ea typeface="Calibri"/>
                <a:cs typeface="Calibri"/>
                <a:sym typeface="Calibri"/>
              </a:endParaRPr>
            </a:p>
          </p:txBody>
        </p:sp>
      </p:grpSp>
      <p:grpSp>
        <p:nvGrpSpPr>
          <p:cNvPr id="2" name="Google Shape;118;p4"/>
          <p:cNvGrpSpPr/>
          <p:nvPr/>
        </p:nvGrpSpPr>
        <p:grpSpPr>
          <a:xfrm>
            <a:off x="1357290" y="3643314"/>
            <a:ext cx="648258" cy="456620"/>
            <a:chOff x="2724751" y="5086619"/>
            <a:chExt cx="1922947" cy="1354486"/>
          </a:xfrm>
        </p:grpSpPr>
        <p:sp>
          <p:nvSpPr>
            <p:cNvPr id="119" name="Google Shape;119;p4"/>
            <p:cNvSpPr/>
            <p:nvPr/>
          </p:nvSpPr>
          <p:spPr>
            <a:xfrm>
              <a:off x="2741851" y="5803864"/>
              <a:ext cx="1889884" cy="637241"/>
            </a:xfrm>
            <a:custGeom>
              <a:avLst/>
              <a:gdLst/>
              <a:ahLst/>
              <a:cxnLst/>
              <a:rect l="l" t="t" r="r" b="b"/>
              <a:pathLst>
                <a:path w="1889884" h="637241" extrusionOk="0">
                  <a:moveTo>
                    <a:pt x="944824" y="636339"/>
                  </a:moveTo>
                  <a:cubicBezTo>
                    <a:pt x="648848" y="636339"/>
                    <a:pt x="351968" y="636339"/>
                    <a:pt x="55992" y="636339"/>
                  </a:cubicBezTo>
                  <a:cubicBezTo>
                    <a:pt x="-5370" y="636339"/>
                    <a:pt x="-5370" y="634535"/>
                    <a:pt x="5459" y="572271"/>
                  </a:cubicBezTo>
                  <a:cubicBezTo>
                    <a:pt x="28920" y="435111"/>
                    <a:pt x="102012" y="327729"/>
                    <a:pt x="206687" y="240199"/>
                  </a:cubicBezTo>
                  <a:cubicBezTo>
                    <a:pt x="363699" y="109356"/>
                    <a:pt x="548685" y="42581"/>
                    <a:pt x="748108" y="14607"/>
                  </a:cubicBezTo>
                  <a:cubicBezTo>
                    <a:pt x="1004381" y="-20585"/>
                    <a:pt x="1254337" y="5584"/>
                    <a:pt x="1491660" y="117478"/>
                  </a:cubicBezTo>
                  <a:cubicBezTo>
                    <a:pt x="1624308" y="179741"/>
                    <a:pt x="1738909" y="265466"/>
                    <a:pt x="1818317" y="391797"/>
                  </a:cubicBezTo>
                  <a:cubicBezTo>
                    <a:pt x="1856217" y="452256"/>
                    <a:pt x="1880581" y="517227"/>
                    <a:pt x="1888702" y="589416"/>
                  </a:cubicBezTo>
                  <a:cubicBezTo>
                    <a:pt x="1893214" y="626413"/>
                    <a:pt x="1885995" y="637242"/>
                    <a:pt x="1846291" y="637242"/>
                  </a:cubicBezTo>
                  <a:cubicBezTo>
                    <a:pt x="1580092" y="635437"/>
                    <a:pt x="1313893" y="636339"/>
                    <a:pt x="1047694" y="636339"/>
                  </a:cubicBezTo>
                  <a:cubicBezTo>
                    <a:pt x="1013405" y="636339"/>
                    <a:pt x="979114" y="636339"/>
                    <a:pt x="944824" y="6363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4"/>
            <p:cNvSpPr/>
            <p:nvPr/>
          </p:nvSpPr>
          <p:spPr>
            <a:xfrm>
              <a:off x="4068883" y="5185007"/>
              <a:ext cx="578815" cy="933050"/>
            </a:xfrm>
            <a:custGeom>
              <a:avLst/>
              <a:gdLst/>
              <a:ahLst/>
              <a:cxnLst/>
              <a:rect l="l" t="t" r="r" b="b"/>
              <a:pathLst>
                <a:path w="578815" h="933050" extrusionOk="0">
                  <a:moveTo>
                    <a:pt x="216063" y="390727"/>
                  </a:moveTo>
                  <a:cubicBezTo>
                    <a:pt x="322542" y="377191"/>
                    <a:pt x="425412" y="390727"/>
                    <a:pt x="521966" y="441259"/>
                  </a:cubicBezTo>
                  <a:cubicBezTo>
                    <a:pt x="557158" y="459306"/>
                    <a:pt x="577912" y="487279"/>
                    <a:pt x="577912" y="526082"/>
                  </a:cubicBezTo>
                  <a:cubicBezTo>
                    <a:pt x="578815" y="657827"/>
                    <a:pt x="578815" y="789573"/>
                    <a:pt x="578815" y="933050"/>
                  </a:cubicBezTo>
                  <a:cubicBezTo>
                    <a:pt x="443460" y="742650"/>
                    <a:pt x="261181" y="639780"/>
                    <a:pt x="55441" y="569395"/>
                  </a:cubicBezTo>
                  <a:cubicBezTo>
                    <a:pt x="36491" y="563079"/>
                    <a:pt x="3104" y="573004"/>
                    <a:pt x="397" y="536910"/>
                  </a:cubicBezTo>
                  <a:cubicBezTo>
                    <a:pt x="-2310" y="499913"/>
                    <a:pt x="8518" y="469232"/>
                    <a:pt x="42808" y="449380"/>
                  </a:cubicBezTo>
                  <a:cubicBezTo>
                    <a:pt x="96950" y="417798"/>
                    <a:pt x="155604" y="398847"/>
                    <a:pt x="216063" y="390727"/>
                  </a:cubicBezTo>
                  <a:close/>
                  <a:moveTo>
                    <a:pt x="293667" y="0"/>
                  </a:moveTo>
                  <a:cubicBezTo>
                    <a:pt x="388416" y="903"/>
                    <a:pt x="461508" y="74897"/>
                    <a:pt x="461508" y="169646"/>
                  </a:cubicBezTo>
                  <a:cubicBezTo>
                    <a:pt x="460605" y="264394"/>
                    <a:pt x="386611" y="336584"/>
                    <a:pt x="291863" y="336584"/>
                  </a:cubicBezTo>
                  <a:cubicBezTo>
                    <a:pt x="196211" y="336584"/>
                    <a:pt x="124022" y="263492"/>
                    <a:pt x="124924" y="167841"/>
                  </a:cubicBezTo>
                  <a:cubicBezTo>
                    <a:pt x="124924" y="73092"/>
                    <a:pt x="198918" y="0"/>
                    <a:pt x="293667" y="0"/>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4"/>
            <p:cNvSpPr/>
            <p:nvPr/>
          </p:nvSpPr>
          <p:spPr>
            <a:xfrm>
              <a:off x="2724751" y="5184999"/>
              <a:ext cx="578298" cy="933058"/>
            </a:xfrm>
            <a:custGeom>
              <a:avLst/>
              <a:gdLst/>
              <a:ahLst/>
              <a:cxnLst/>
              <a:rect l="l" t="t" r="r" b="b"/>
              <a:pathLst>
                <a:path w="578298" h="933058" extrusionOk="0">
                  <a:moveTo>
                    <a:pt x="288194" y="384531"/>
                  </a:moveTo>
                  <a:cubicBezTo>
                    <a:pt x="365459" y="384192"/>
                    <a:pt x="442612" y="402466"/>
                    <a:pt x="519764" y="440365"/>
                  </a:cubicBezTo>
                  <a:cubicBezTo>
                    <a:pt x="544128" y="452096"/>
                    <a:pt x="561273" y="469240"/>
                    <a:pt x="570297" y="494507"/>
                  </a:cubicBezTo>
                  <a:cubicBezTo>
                    <a:pt x="586540" y="537821"/>
                    <a:pt x="579321" y="552258"/>
                    <a:pt x="536909" y="565794"/>
                  </a:cubicBezTo>
                  <a:cubicBezTo>
                    <a:pt x="324853" y="631667"/>
                    <a:pt x="139867" y="739049"/>
                    <a:pt x="0" y="933058"/>
                  </a:cubicBezTo>
                  <a:cubicBezTo>
                    <a:pt x="0" y="791386"/>
                    <a:pt x="0" y="660542"/>
                    <a:pt x="0" y="529699"/>
                  </a:cubicBezTo>
                  <a:cubicBezTo>
                    <a:pt x="0" y="489092"/>
                    <a:pt x="17145" y="458412"/>
                    <a:pt x="55947" y="440365"/>
                  </a:cubicBezTo>
                  <a:cubicBezTo>
                    <a:pt x="133551" y="403819"/>
                    <a:pt x="210929" y="384870"/>
                    <a:pt x="288194" y="384531"/>
                  </a:cubicBezTo>
                  <a:close/>
                  <a:moveTo>
                    <a:pt x="289661" y="8"/>
                  </a:moveTo>
                  <a:cubicBezTo>
                    <a:pt x="383507" y="911"/>
                    <a:pt x="459306" y="76709"/>
                    <a:pt x="457501" y="169654"/>
                  </a:cubicBezTo>
                  <a:cubicBezTo>
                    <a:pt x="456599" y="264403"/>
                    <a:pt x="382605" y="336592"/>
                    <a:pt x="286954" y="336592"/>
                  </a:cubicBezTo>
                  <a:cubicBezTo>
                    <a:pt x="192205" y="335689"/>
                    <a:pt x="118211" y="261695"/>
                    <a:pt x="119113" y="166946"/>
                  </a:cubicBezTo>
                  <a:cubicBezTo>
                    <a:pt x="120016" y="73100"/>
                    <a:pt x="195814" y="-894"/>
                    <a:pt x="289661" y="8"/>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4"/>
            <p:cNvSpPr/>
            <p:nvPr/>
          </p:nvSpPr>
          <p:spPr>
            <a:xfrm>
              <a:off x="3396892" y="5086619"/>
              <a:ext cx="577947" cy="623923"/>
            </a:xfrm>
            <a:custGeom>
              <a:avLst/>
              <a:gdLst/>
              <a:ahLst/>
              <a:cxnLst/>
              <a:rect l="l" t="t" r="r" b="b"/>
              <a:pathLst>
                <a:path w="577947" h="623923" extrusionOk="0">
                  <a:moveTo>
                    <a:pt x="288881" y="387147"/>
                  </a:moveTo>
                  <a:cubicBezTo>
                    <a:pt x="363778" y="386245"/>
                    <a:pt x="427846" y="403390"/>
                    <a:pt x="491914" y="427753"/>
                  </a:cubicBezTo>
                  <a:cubicBezTo>
                    <a:pt x="553275" y="451215"/>
                    <a:pt x="581248" y="491822"/>
                    <a:pt x="577639" y="558597"/>
                  </a:cubicBezTo>
                  <a:cubicBezTo>
                    <a:pt x="574030" y="628982"/>
                    <a:pt x="577639" y="628079"/>
                    <a:pt x="506352" y="617251"/>
                  </a:cubicBezTo>
                  <a:cubicBezTo>
                    <a:pt x="355656" y="594691"/>
                    <a:pt x="204058" y="592887"/>
                    <a:pt x="53363" y="620860"/>
                  </a:cubicBezTo>
                  <a:cubicBezTo>
                    <a:pt x="16366" y="627177"/>
                    <a:pt x="-1681" y="628079"/>
                    <a:pt x="123" y="579352"/>
                  </a:cubicBezTo>
                  <a:cubicBezTo>
                    <a:pt x="4635" y="471067"/>
                    <a:pt x="11854" y="455727"/>
                    <a:pt x="113822" y="418730"/>
                  </a:cubicBezTo>
                  <a:cubicBezTo>
                    <a:pt x="172476" y="397073"/>
                    <a:pt x="232032" y="384440"/>
                    <a:pt x="288881" y="387147"/>
                  </a:cubicBezTo>
                  <a:close/>
                  <a:moveTo>
                    <a:pt x="293393" y="31"/>
                  </a:moveTo>
                  <a:cubicBezTo>
                    <a:pt x="386338" y="1836"/>
                    <a:pt x="460332" y="78537"/>
                    <a:pt x="458527" y="172383"/>
                  </a:cubicBezTo>
                  <a:cubicBezTo>
                    <a:pt x="456722" y="266230"/>
                    <a:pt x="379118" y="341126"/>
                    <a:pt x="287077" y="338419"/>
                  </a:cubicBezTo>
                  <a:cubicBezTo>
                    <a:pt x="193230" y="335712"/>
                    <a:pt x="121041" y="260815"/>
                    <a:pt x="121943" y="166066"/>
                  </a:cubicBezTo>
                  <a:cubicBezTo>
                    <a:pt x="122846" y="73123"/>
                    <a:pt x="199547" y="-1774"/>
                    <a:pt x="293393" y="31"/>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3" name="Group 32"/>
          <p:cNvGrpSpPr/>
          <p:nvPr/>
        </p:nvGrpSpPr>
        <p:grpSpPr>
          <a:xfrm>
            <a:off x="3428991" y="2962275"/>
            <a:ext cx="2143140" cy="2571768"/>
            <a:chOff x="3286116" y="3429000"/>
            <a:chExt cx="2143140" cy="2571768"/>
          </a:xfrm>
        </p:grpSpPr>
        <p:grpSp>
          <p:nvGrpSpPr>
            <p:cNvPr id="30" name="Group 29"/>
            <p:cNvGrpSpPr/>
            <p:nvPr/>
          </p:nvGrpSpPr>
          <p:grpSpPr>
            <a:xfrm>
              <a:off x="3286116" y="3429000"/>
              <a:ext cx="2143140" cy="2571768"/>
              <a:chOff x="3286116" y="3429000"/>
              <a:chExt cx="2143140" cy="2571768"/>
            </a:xfrm>
          </p:grpSpPr>
          <p:sp>
            <p:nvSpPr>
              <p:cNvPr id="113" name="Google Shape;113;p4"/>
              <p:cNvSpPr/>
              <p:nvPr/>
            </p:nvSpPr>
            <p:spPr>
              <a:xfrm>
                <a:off x="3286116" y="3429000"/>
                <a:ext cx="2143140" cy="2571768"/>
              </a:xfrm>
              <a:prstGeom prst="upArrow">
                <a:avLst>
                  <a:gd name="adj1" fmla="val 73776"/>
                  <a:gd name="adj2" fmla="val 44528"/>
                </a:avLst>
              </a:prstGeom>
              <a:solidFill>
                <a:srgbClr val="F584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4"/>
              <p:cNvSpPr txBox="1"/>
              <p:nvPr/>
            </p:nvSpPr>
            <p:spPr>
              <a:xfrm>
                <a:off x="3643306" y="5000636"/>
                <a:ext cx="142876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i="0" u="none" strike="noStrike" cap="none" dirty="0">
                    <a:solidFill>
                      <a:schemeClr val="dk1"/>
                    </a:solidFill>
                    <a:latin typeface="Calibri"/>
                    <a:ea typeface="Calibri"/>
                    <a:cs typeface="Calibri"/>
                    <a:sym typeface="Calibri"/>
                  </a:rPr>
                  <a:t>Data cleaning &amp; manipulation                   </a:t>
                </a:r>
                <a:endParaRPr sz="1600" b="1" i="0" u="none" strike="noStrike" cap="none">
                  <a:solidFill>
                    <a:schemeClr val="dk1"/>
                  </a:solidFill>
                  <a:latin typeface="Calibri"/>
                  <a:ea typeface="Calibri"/>
                  <a:cs typeface="Calibri"/>
                  <a:sym typeface="Calibri"/>
                </a:endParaRPr>
              </a:p>
            </p:txBody>
          </p:sp>
        </p:grpSp>
        <p:grpSp>
          <p:nvGrpSpPr>
            <p:cNvPr id="3" name="Google Shape;123;p4"/>
            <p:cNvGrpSpPr/>
            <p:nvPr/>
          </p:nvGrpSpPr>
          <p:grpSpPr>
            <a:xfrm>
              <a:off x="3929059" y="4071942"/>
              <a:ext cx="765520" cy="470640"/>
              <a:chOff x="5025790" y="5222006"/>
              <a:chExt cx="1906704" cy="1172236"/>
            </a:xfrm>
          </p:grpSpPr>
          <p:sp>
            <p:nvSpPr>
              <p:cNvPr id="124" name="Google Shape;124;p4"/>
              <p:cNvSpPr/>
              <p:nvPr/>
            </p:nvSpPr>
            <p:spPr>
              <a:xfrm>
                <a:off x="5416104" y="5222006"/>
                <a:ext cx="1516390" cy="848071"/>
              </a:xfrm>
              <a:custGeom>
                <a:avLst/>
                <a:gdLst/>
                <a:ahLst/>
                <a:cxnLst/>
                <a:rect l="l" t="t" r="r" b="b"/>
                <a:pathLst>
                  <a:path w="1516390" h="848071" extrusionOk="0">
                    <a:moveTo>
                      <a:pt x="4021" y="473743"/>
                    </a:moveTo>
                    <a:cubicBezTo>
                      <a:pt x="4021" y="336583"/>
                      <a:pt x="4021" y="181376"/>
                      <a:pt x="4021" y="27071"/>
                    </a:cubicBezTo>
                    <a:cubicBezTo>
                      <a:pt x="4021" y="7219"/>
                      <a:pt x="10338" y="-903"/>
                      <a:pt x="30190" y="902"/>
                    </a:cubicBezTo>
                    <a:cubicBezTo>
                      <a:pt x="37409" y="1805"/>
                      <a:pt x="45530" y="902"/>
                      <a:pt x="52749" y="902"/>
                    </a:cubicBezTo>
                    <a:cubicBezTo>
                      <a:pt x="524688" y="902"/>
                      <a:pt x="997529" y="1805"/>
                      <a:pt x="1469468" y="0"/>
                    </a:cubicBezTo>
                    <a:cubicBezTo>
                      <a:pt x="1506464" y="0"/>
                      <a:pt x="1516391" y="9024"/>
                      <a:pt x="1516391" y="46021"/>
                    </a:cubicBezTo>
                    <a:cubicBezTo>
                      <a:pt x="1514586" y="298684"/>
                      <a:pt x="1514586" y="551347"/>
                      <a:pt x="1516391" y="804010"/>
                    </a:cubicBezTo>
                    <a:cubicBezTo>
                      <a:pt x="1516391" y="833788"/>
                      <a:pt x="1510074" y="850031"/>
                      <a:pt x="1477589" y="843715"/>
                    </a:cubicBezTo>
                    <a:cubicBezTo>
                      <a:pt x="1472175" y="842812"/>
                      <a:pt x="1465858" y="842812"/>
                      <a:pt x="1459542" y="843715"/>
                    </a:cubicBezTo>
                    <a:cubicBezTo>
                      <a:pt x="1411716" y="847324"/>
                      <a:pt x="1372012" y="850933"/>
                      <a:pt x="1363890" y="779646"/>
                    </a:cubicBezTo>
                    <a:cubicBezTo>
                      <a:pt x="1356672" y="718285"/>
                      <a:pt x="1287189" y="683995"/>
                      <a:pt x="1220414" y="690312"/>
                    </a:cubicBezTo>
                    <a:cubicBezTo>
                      <a:pt x="1159955" y="696629"/>
                      <a:pt x="1106715" y="744454"/>
                      <a:pt x="1102204" y="807620"/>
                    </a:cubicBezTo>
                    <a:cubicBezTo>
                      <a:pt x="1099497" y="841008"/>
                      <a:pt x="1087766" y="845519"/>
                      <a:pt x="1058890" y="844617"/>
                    </a:cubicBezTo>
                    <a:cubicBezTo>
                      <a:pt x="1013771" y="842812"/>
                      <a:pt x="968653" y="842812"/>
                      <a:pt x="923535" y="844617"/>
                    </a:cubicBezTo>
                    <a:cubicBezTo>
                      <a:pt x="903682" y="845519"/>
                      <a:pt x="895561" y="840105"/>
                      <a:pt x="892854" y="818448"/>
                    </a:cubicBezTo>
                    <a:cubicBezTo>
                      <a:pt x="882928" y="737235"/>
                      <a:pt x="830591" y="690312"/>
                      <a:pt x="756596" y="691214"/>
                    </a:cubicBezTo>
                    <a:cubicBezTo>
                      <a:pt x="682602" y="691214"/>
                      <a:pt x="630265" y="739942"/>
                      <a:pt x="621241" y="820253"/>
                    </a:cubicBezTo>
                    <a:cubicBezTo>
                      <a:pt x="619436" y="840105"/>
                      <a:pt x="614022" y="846422"/>
                      <a:pt x="595072" y="845519"/>
                    </a:cubicBezTo>
                    <a:cubicBezTo>
                      <a:pt x="543638" y="844617"/>
                      <a:pt x="493105" y="843715"/>
                      <a:pt x="441670" y="845519"/>
                    </a:cubicBezTo>
                    <a:cubicBezTo>
                      <a:pt x="419110" y="846422"/>
                      <a:pt x="415501" y="838300"/>
                      <a:pt x="413696" y="817546"/>
                    </a:cubicBezTo>
                    <a:cubicBezTo>
                      <a:pt x="406478" y="740844"/>
                      <a:pt x="350531" y="690312"/>
                      <a:pt x="276536" y="691214"/>
                    </a:cubicBezTo>
                    <a:cubicBezTo>
                      <a:pt x="204347" y="692117"/>
                      <a:pt x="149303" y="741747"/>
                      <a:pt x="142986" y="816643"/>
                    </a:cubicBezTo>
                    <a:cubicBezTo>
                      <a:pt x="141181" y="842812"/>
                      <a:pt x="131255" y="846422"/>
                      <a:pt x="110501" y="844617"/>
                    </a:cubicBezTo>
                    <a:cubicBezTo>
                      <a:pt x="108696" y="844617"/>
                      <a:pt x="107793" y="844617"/>
                      <a:pt x="105989" y="844617"/>
                    </a:cubicBezTo>
                    <a:cubicBezTo>
                      <a:pt x="72601" y="838300"/>
                      <a:pt x="16654" y="863567"/>
                      <a:pt x="8533" y="831081"/>
                    </a:cubicBezTo>
                    <a:cubicBezTo>
                      <a:pt x="-3198" y="781451"/>
                      <a:pt x="-9515" y="724602"/>
                      <a:pt x="35604" y="674972"/>
                    </a:cubicBezTo>
                    <a:cubicBezTo>
                      <a:pt x="117720" y="584735"/>
                      <a:pt x="200738" y="496303"/>
                      <a:pt x="283755" y="406968"/>
                    </a:cubicBezTo>
                    <a:cubicBezTo>
                      <a:pt x="319850" y="368166"/>
                      <a:pt x="323460" y="330267"/>
                      <a:pt x="292779" y="300489"/>
                    </a:cubicBezTo>
                    <a:cubicBezTo>
                      <a:pt x="261196" y="268906"/>
                      <a:pt x="223297" y="275222"/>
                      <a:pt x="182690" y="312219"/>
                    </a:cubicBezTo>
                    <a:cubicBezTo>
                      <a:pt x="122232" y="369068"/>
                      <a:pt x="59066" y="424113"/>
                      <a:pt x="4021" y="473743"/>
                    </a:cubicBezTo>
                    <a:close/>
                  </a:path>
                </a:pathLst>
              </a:custGeom>
              <a:solidFill>
                <a:srgbClr val="2929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4"/>
              <p:cNvSpPr/>
              <p:nvPr/>
            </p:nvSpPr>
            <p:spPr>
              <a:xfrm>
                <a:off x="5025790" y="5527024"/>
                <a:ext cx="679635" cy="389805"/>
              </a:xfrm>
              <a:custGeom>
                <a:avLst/>
                <a:gdLst/>
                <a:ahLst/>
                <a:cxnLst/>
                <a:rect l="l" t="t" r="r" b="b"/>
                <a:pathLst>
                  <a:path w="679635" h="389805" extrusionOk="0">
                    <a:moveTo>
                      <a:pt x="0" y="388902"/>
                    </a:moveTo>
                    <a:cubicBezTo>
                      <a:pt x="15340" y="323932"/>
                      <a:pt x="16243" y="259864"/>
                      <a:pt x="86627" y="227379"/>
                    </a:cubicBezTo>
                    <a:cubicBezTo>
                      <a:pt x="176864" y="184967"/>
                      <a:pt x="268003" y="174139"/>
                      <a:pt x="360948" y="211136"/>
                    </a:cubicBezTo>
                    <a:cubicBezTo>
                      <a:pt x="390726" y="222867"/>
                      <a:pt x="406968" y="221062"/>
                      <a:pt x="428625" y="197601"/>
                    </a:cubicBezTo>
                    <a:cubicBezTo>
                      <a:pt x="482767" y="137142"/>
                      <a:pt x="540519" y="80293"/>
                      <a:pt x="596466" y="21639"/>
                    </a:cubicBezTo>
                    <a:cubicBezTo>
                      <a:pt x="617220" y="-18"/>
                      <a:pt x="639779" y="-9042"/>
                      <a:pt x="663241" y="11712"/>
                    </a:cubicBezTo>
                    <a:cubicBezTo>
                      <a:pt x="689409" y="34272"/>
                      <a:pt x="681288" y="59538"/>
                      <a:pt x="659631" y="82097"/>
                    </a:cubicBezTo>
                    <a:cubicBezTo>
                      <a:pt x="569395" y="176846"/>
                      <a:pt x="478256" y="269790"/>
                      <a:pt x="395238" y="370855"/>
                    </a:cubicBezTo>
                    <a:cubicBezTo>
                      <a:pt x="385311" y="383488"/>
                      <a:pt x="374483" y="389805"/>
                      <a:pt x="357338" y="389805"/>
                    </a:cubicBezTo>
                    <a:cubicBezTo>
                      <a:pt x="239128" y="388902"/>
                      <a:pt x="122722" y="388902"/>
                      <a:pt x="0" y="3889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4"/>
              <p:cNvSpPr/>
              <p:nvPr/>
            </p:nvSpPr>
            <p:spPr>
              <a:xfrm>
                <a:off x="5489473" y="6221830"/>
                <a:ext cx="408482" cy="172412"/>
              </a:xfrm>
              <a:custGeom>
                <a:avLst/>
                <a:gdLst/>
                <a:ahLst/>
                <a:cxnLst/>
                <a:rect l="l" t="t" r="r" b="b"/>
                <a:pathLst>
                  <a:path w="408482" h="172412" extrusionOk="0">
                    <a:moveTo>
                      <a:pt x="348450" y="0"/>
                    </a:moveTo>
                    <a:cubicBezTo>
                      <a:pt x="404396" y="16243"/>
                      <a:pt x="418834" y="42411"/>
                      <a:pt x="401689" y="95651"/>
                    </a:cubicBezTo>
                    <a:cubicBezTo>
                      <a:pt x="377325" y="171450"/>
                      <a:pt x="377325" y="171450"/>
                      <a:pt x="295210" y="171450"/>
                    </a:cubicBezTo>
                    <a:cubicBezTo>
                      <a:pt x="220313" y="171450"/>
                      <a:pt x="144514" y="169645"/>
                      <a:pt x="69618" y="172352"/>
                    </a:cubicBezTo>
                    <a:cubicBezTo>
                      <a:pt x="39840" y="173255"/>
                      <a:pt x="25401" y="164231"/>
                      <a:pt x="20890" y="135355"/>
                    </a:cubicBezTo>
                    <a:cubicBezTo>
                      <a:pt x="19085" y="122722"/>
                      <a:pt x="11866" y="110089"/>
                      <a:pt x="7354" y="97456"/>
                    </a:cubicBezTo>
                    <a:cubicBezTo>
                      <a:pt x="-10693" y="44216"/>
                      <a:pt x="3745" y="18047"/>
                      <a:pt x="58789" y="902"/>
                    </a:cubicBezTo>
                    <a:cubicBezTo>
                      <a:pt x="156245" y="8122"/>
                      <a:pt x="252798" y="8122"/>
                      <a:pt x="348450" y="0"/>
                    </a:cubicBezTo>
                    <a:close/>
                  </a:path>
                </a:pathLst>
              </a:custGeom>
              <a:solidFill>
                <a:srgbClr val="2929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4"/>
              <p:cNvSpPr/>
              <p:nvPr/>
            </p:nvSpPr>
            <p:spPr>
              <a:xfrm>
                <a:off x="6451974" y="6222732"/>
                <a:ext cx="408069" cy="171510"/>
              </a:xfrm>
              <a:custGeom>
                <a:avLst/>
                <a:gdLst/>
                <a:ahLst/>
                <a:cxnLst/>
                <a:rect l="l" t="t" r="r" b="b"/>
                <a:pathLst>
                  <a:path w="408069" h="171510" extrusionOk="0">
                    <a:moveTo>
                      <a:pt x="350580" y="0"/>
                    </a:moveTo>
                    <a:cubicBezTo>
                      <a:pt x="404722" y="18047"/>
                      <a:pt x="417356" y="43314"/>
                      <a:pt x="402015" y="93847"/>
                    </a:cubicBezTo>
                    <a:cubicBezTo>
                      <a:pt x="377651" y="170548"/>
                      <a:pt x="377651" y="170548"/>
                      <a:pt x="297341" y="170548"/>
                    </a:cubicBezTo>
                    <a:cubicBezTo>
                      <a:pt x="220639" y="170548"/>
                      <a:pt x="143938" y="168743"/>
                      <a:pt x="67237" y="171450"/>
                    </a:cubicBezTo>
                    <a:cubicBezTo>
                      <a:pt x="39263" y="172353"/>
                      <a:pt x="25727" y="163329"/>
                      <a:pt x="20313" y="137160"/>
                    </a:cubicBezTo>
                    <a:cubicBezTo>
                      <a:pt x="17606" y="122722"/>
                      <a:pt x="11290" y="108284"/>
                      <a:pt x="6778" y="94749"/>
                    </a:cubicBezTo>
                    <a:cubicBezTo>
                      <a:pt x="-10367" y="41509"/>
                      <a:pt x="4071" y="15340"/>
                      <a:pt x="60920" y="0"/>
                    </a:cubicBezTo>
                    <a:cubicBezTo>
                      <a:pt x="158376" y="8122"/>
                      <a:pt x="254929" y="7219"/>
                      <a:pt x="350580" y="0"/>
                    </a:cubicBezTo>
                    <a:close/>
                  </a:path>
                </a:pathLst>
              </a:custGeom>
              <a:solidFill>
                <a:srgbClr val="2929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4"/>
              <p:cNvSpPr/>
              <p:nvPr/>
            </p:nvSpPr>
            <p:spPr>
              <a:xfrm>
                <a:off x="5972047" y="6221830"/>
                <a:ext cx="407008" cy="172408"/>
              </a:xfrm>
              <a:custGeom>
                <a:avLst/>
                <a:gdLst/>
                <a:ahLst/>
                <a:cxnLst/>
                <a:rect l="l" t="t" r="r" b="b"/>
                <a:pathLst>
                  <a:path w="407008" h="172408" extrusionOk="0">
                    <a:moveTo>
                      <a:pt x="346837" y="0"/>
                    </a:moveTo>
                    <a:cubicBezTo>
                      <a:pt x="403686" y="16243"/>
                      <a:pt x="417222" y="41509"/>
                      <a:pt x="400077" y="94749"/>
                    </a:cubicBezTo>
                    <a:cubicBezTo>
                      <a:pt x="375713" y="171450"/>
                      <a:pt x="375713" y="171450"/>
                      <a:pt x="295402" y="171450"/>
                    </a:cubicBezTo>
                    <a:cubicBezTo>
                      <a:pt x="218701" y="171450"/>
                      <a:pt x="142902" y="169645"/>
                      <a:pt x="66200" y="172352"/>
                    </a:cubicBezTo>
                    <a:cubicBezTo>
                      <a:pt x="38227" y="173255"/>
                      <a:pt x="25594" y="163328"/>
                      <a:pt x="20180" y="138062"/>
                    </a:cubicBezTo>
                    <a:cubicBezTo>
                      <a:pt x="16570" y="123625"/>
                      <a:pt x="11156" y="109186"/>
                      <a:pt x="6644" y="95651"/>
                    </a:cubicBezTo>
                    <a:cubicBezTo>
                      <a:pt x="-10501" y="42411"/>
                      <a:pt x="4840" y="16243"/>
                      <a:pt x="60786" y="902"/>
                    </a:cubicBezTo>
                    <a:cubicBezTo>
                      <a:pt x="155535" y="8122"/>
                      <a:pt x="251186" y="8122"/>
                      <a:pt x="346837" y="0"/>
                    </a:cubicBezTo>
                    <a:close/>
                  </a:path>
                </a:pathLst>
              </a:custGeom>
              <a:solidFill>
                <a:srgbClr val="2929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4"/>
              <p:cNvSpPr/>
              <p:nvPr/>
            </p:nvSpPr>
            <p:spPr>
              <a:xfrm>
                <a:off x="5162048" y="5482680"/>
                <a:ext cx="211154" cy="207667"/>
              </a:xfrm>
              <a:custGeom>
                <a:avLst/>
                <a:gdLst/>
                <a:ahLst/>
                <a:cxnLst/>
                <a:rect l="l" t="t" r="r" b="b"/>
                <a:pathLst>
                  <a:path w="211154" h="207667" extrusionOk="0">
                    <a:moveTo>
                      <a:pt x="103772" y="207654"/>
                    </a:moveTo>
                    <a:cubicBezTo>
                      <a:pt x="46021" y="206752"/>
                      <a:pt x="902" y="162536"/>
                      <a:pt x="0" y="105687"/>
                    </a:cubicBezTo>
                    <a:cubicBezTo>
                      <a:pt x="0" y="45228"/>
                      <a:pt x="48728" y="-2597"/>
                      <a:pt x="110089" y="109"/>
                    </a:cubicBezTo>
                    <a:cubicBezTo>
                      <a:pt x="166938" y="1914"/>
                      <a:pt x="211154" y="47935"/>
                      <a:pt x="211154" y="105687"/>
                    </a:cubicBezTo>
                    <a:cubicBezTo>
                      <a:pt x="210252" y="163439"/>
                      <a:pt x="164231" y="208557"/>
                      <a:pt x="103772" y="2076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4"/>
              <p:cNvSpPr/>
              <p:nvPr/>
            </p:nvSpPr>
            <p:spPr>
              <a:xfrm>
                <a:off x="6513395" y="5963737"/>
                <a:ext cx="289401" cy="276140"/>
              </a:xfrm>
              <a:custGeom>
                <a:avLst/>
                <a:gdLst/>
                <a:ahLst/>
                <a:cxnLst/>
                <a:rect l="l" t="t" r="r" b="b"/>
                <a:pathLst>
                  <a:path w="289401" h="276140" extrusionOk="0">
                    <a:moveTo>
                      <a:pt x="63566" y="197634"/>
                    </a:moveTo>
                    <a:cubicBezTo>
                      <a:pt x="116806" y="201244"/>
                      <a:pt x="170948" y="201244"/>
                      <a:pt x="225091" y="197634"/>
                    </a:cubicBezTo>
                    <a:cubicBezTo>
                      <a:pt x="272014" y="194927"/>
                      <a:pt x="291866" y="212974"/>
                      <a:pt x="289159" y="258995"/>
                    </a:cubicBezTo>
                    <a:cubicBezTo>
                      <a:pt x="285549" y="273433"/>
                      <a:pt x="275623" y="276140"/>
                      <a:pt x="262087" y="276140"/>
                    </a:cubicBezTo>
                    <a:cubicBezTo>
                      <a:pt x="183581" y="276140"/>
                      <a:pt x="104173" y="276140"/>
                      <a:pt x="25667" y="276140"/>
                    </a:cubicBezTo>
                    <a:cubicBezTo>
                      <a:pt x="13034" y="276140"/>
                      <a:pt x="1303" y="275238"/>
                      <a:pt x="401" y="258995"/>
                    </a:cubicBezTo>
                    <a:cubicBezTo>
                      <a:pt x="-3209" y="212974"/>
                      <a:pt x="17546" y="194927"/>
                      <a:pt x="63566" y="197634"/>
                    </a:cubicBezTo>
                    <a:close/>
                    <a:moveTo>
                      <a:pt x="143878" y="15"/>
                    </a:moveTo>
                    <a:cubicBezTo>
                      <a:pt x="189898" y="-887"/>
                      <a:pt x="227798" y="37914"/>
                      <a:pt x="227798" y="85740"/>
                    </a:cubicBezTo>
                    <a:cubicBezTo>
                      <a:pt x="227798" y="134468"/>
                      <a:pt x="191703" y="170563"/>
                      <a:pt x="142975" y="170563"/>
                    </a:cubicBezTo>
                    <a:cubicBezTo>
                      <a:pt x="96052" y="170563"/>
                      <a:pt x="57250" y="132663"/>
                      <a:pt x="57250" y="85740"/>
                    </a:cubicBezTo>
                    <a:cubicBezTo>
                      <a:pt x="57250" y="40622"/>
                      <a:pt x="97857" y="15"/>
                      <a:pt x="143878" y="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4"/>
              <p:cNvSpPr/>
              <p:nvPr/>
            </p:nvSpPr>
            <p:spPr>
              <a:xfrm>
                <a:off x="5548954" y="5961932"/>
                <a:ext cx="289179" cy="277043"/>
              </a:xfrm>
              <a:custGeom>
                <a:avLst/>
                <a:gdLst/>
                <a:ahLst/>
                <a:cxnLst/>
                <a:rect l="l" t="t" r="r" b="b"/>
                <a:pathLst>
                  <a:path w="289179" h="277043" extrusionOk="0">
                    <a:moveTo>
                      <a:pt x="66084" y="198537"/>
                    </a:moveTo>
                    <a:cubicBezTo>
                      <a:pt x="118421" y="201244"/>
                      <a:pt x="170758" y="201244"/>
                      <a:pt x="223095" y="198537"/>
                    </a:cubicBezTo>
                    <a:cubicBezTo>
                      <a:pt x="268214" y="196732"/>
                      <a:pt x="291676" y="212975"/>
                      <a:pt x="288969" y="259898"/>
                    </a:cubicBezTo>
                    <a:cubicBezTo>
                      <a:pt x="286261" y="275238"/>
                      <a:pt x="276335" y="277043"/>
                      <a:pt x="262800" y="277043"/>
                    </a:cubicBezTo>
                    <a:cubicBezTo>
                      <a:pt x="184294" y="277043"/>
                      <a:pt x="104885" y="277043"/>
                      <a:pt x="26379" y="277043"/>
                    </a:cubicBezTo>
                    <a:cubicBezTo>
                      <a:pt x="13746" y="277043"/>
                      <a:pt x="2918" y="276140"/>
                      <a:pt x="211" y="259898"/>
                    </a:cubicBezTo>
                    <a:cubicBezTo>
                      <a:pt x="-2497" y="212975"/>
                      <a:pt x="20965" y="196732"/>
                      <a:pt x="66084" y="198537"/>
                    </a:cubicBezTo>
                    <a:close/>
                    <a:moveTo>
                      <a:pt x="143687" y="15"/>
                    </a:moveTo>
                    <a:cubicBezTo>
                      <a:pt x="189708" y="-887"/>
                      <a:pt x="229412" y="37915"/>
                      <a:pt x="231217" y="84838"/>
                    </a:cubicBezTo>
                    <a:cubicBezTo>
                      <a:pt x="232119" y="132664"/>
                      <a:pt x="195122" y="171465"/>
                      <a:pt x="147297" y="171465"/>
                    </a:cubicBezTo>
                    <a:cubicBezTo>
                      <a:pt x="98568" y="172368"/>
                      <a:pt x="61572" y="137176"/>
                      <a:pt x="61572" y="88447"/>
                    </a:cubicBezTo>
                    <a:cubicBezTo>
                      <a:pt x="60669" y="39719"/>
                      <a:pt x="96764" y="1820"/>
                      <a:pt x="143687" y="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4"/>
              <p:cNvSpPr/>
              <p:nvPr/>
            </p:nvSpPr>
            <p:spPr>
              <a:xfrm>
                <a:off x="6032834" y="5962790"/>
                <a:ext cx="286051" cy="276185"/>
              </a:xfrm>
              <a:custGeom>
                <a:avLst/>
                <a:gdLst/>
                <a:ahLst/>
                <a:cxnLst/>
                <a:rect l="l" t="t" r="r" b="b"/>
                <a:pathLst>
                  <a:path w="286051" h="276185" extrusionOk="0">
                    <a:moveTo>
                      <a:pt x="66775" y="198581"/>
                    </a:moveTo>
                    <a:cubicBezTo>
                      <a:pt x="117308" y="198581"/>
                      <a:pt x="167840" y="198581"/>
                      <a:pt x="218373" y="198581"/>
                    </a:cubicBezTo>
                    <a:cubicBezTo>
                      <a:pt x="280636" y="199484"/>
                      <a:pt x="281539" y="200386"/>
                      <a:pt x="286051" y="259040"/>
                    </a:cubicBezTo>
                    <a:cubicBezTo>
                      <a:pt x="284246" y="275282"/>
                      <a:pt x="273418" y="276185"/>
                      <a:pt x="259882" y="276185"/>
                    </a:cubicBezTo>
                    <a:cubicBezTo>
                      <a:pt x="182279" y="276185"/>
                      <a:pt x="103772" y="276185"/>
                      <a:pt x="26169" y="276185"/>
                    </a:cubicBezTo>
                    <a:cubicBezTo>
                      <a:pt x="13536" y="276185"/>
                      <a:pt x="1805" y="274380"/>
                      <a:pt x="0" y="259040"/>
                    </a:cubicBezTo>
                    <a:cubicBezTo>
                      <a:pt x="5414" y="198581"/>
                      <a:pt x="5414" y="198581"/>
                      <a:pt x="66775" y="198581"/>
                    </a:cubicBezTo>
                    <a:close/>
                    <a:moveTo>
                      <a:pt x="143477" y="60"/>
                    </a:moveTo>
                    <a:cubicBezTo>
                      <a:pt x="189498" y="962"/>
                      <a:pt x="229202" y="41569"/>
                      <a:pt x="228299" y="86687"/>
                    </a:cubicBezTo>
                    <a:cubicBezTo>
                      <a:pt x="227397" y="134513"/>
                      <a:pt x="189498" y="171510"/>
                      <a:pt x="141672" y="170607"/>
                    </a:cubicBezTo>
                    <a:cubicBezTo>
                      <a:pt x="92944" y="170607"/>
                      <a:pt x="57752" y="133610"/>
                      <a:pt x="57752" y="84882"/>
                    </a:cubicBezTo>
                    <a:cubicBezTo>
                      <a:pt x="57752" y="37057"/>
                      <a:pt x="96554" y="-1745"/>
                      <a:pt x="143477" y="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2" name="Group 31"/>
          <p:cNvGrpSpPr/>
          <p:nvPr/>
        </p:nvGrpSpPr>
        <p:grpSpPr>
          <a:xfrm>
            <a:off x="6081724" y="3595690"/>
            <a:ext cx="2214578" cy="2643206"/>
            <a:chOff x="6215074" y="3786190"/>
            <a:chExt cx="2214578" cy="2643206"/>
          </a:xfrm>
        </p:grpSpPr>
        <p:sp>
          <p:nvSpPr>
            <p:cNvPr id="114" name="Google Shape;114;p4"/>
            <p:cNvSpPr/>
            <p:nvPr/>
          </p:nvSpPr>
          <p:spPr>
            <a:xfrm>
              <a:off x="6215074" y="3786190"/>
              <a:ext cx="2214578" cy="2643206"/>
            </a:xfrm>
            <a:prstGeom prst="upArrow">
              <a:avLst>
                <a:gd name="adj1" fmla="val 73776"/>
                <a:gd name="adj2" fmla="val 44528"/>
              </a:avLst>
            </a:prstGeom>
            <a:solidFill>
              <a:srgbClr val="F584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1" name="Group 30"/>
            <p:cNvGrpSpPr/>
            <p:nvPr/>
          </p:nvGrpSpPr>
          <p:grpSpPr>
            <a:xfrm>
              <a:off x="6643702" y="4572008"/>
              <a:ext cx="1428760" cy="1790468"/>
              <a:chOff x="6643702" y="4572008"/>
              <a:chExt cx="1428760" cy="1790468"/>
            </a:xfrm>
          </p:grpSpPr>
          <p:sp>
            <p:nvSpPr>
              <p:cNvPr id="117" name="Google Shape;117;p4"/>
              <p:cNvSpPr txBox="1"/>
              <p:nvPr/>
            </p:nvSpPr>
            <p:spPr>
              <a:xfrm>
                <a:off x="6643702" y="5500702"/>
                <a:ext cx="1428760" cy="86177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i="0" u="none" strike="noStrike" cap="none">
                    <a:solidFill>
                      <a:schemeClr val="dk1"/>
                    </a:solidFill>
                    <a:latin typeface="Calibri"/>
                    <a:ea typeface="Calibri"/>
                    <a:cs typeface="Calibri"/>
                    <a:sym typeface="Calibri"/>
                  </a:rPr>
                  <a:t>Exploratory data analysis</a:t>
                </a:r>
                <a:endParaRPr/>
              </a:p>
              <a:p>
                <a:pPr marL="0" marR="0" lvl="0" indent="0" algn="ctr" rtl="0">
                  <a:spcBef>
                    <a:spcPts val="0"/>
                  </a:spcBef>
                  <a:spcAft>
                    <a:spcPts val="0"/>
                  </a:spcAft>
                  <a:buNone/>
                </a:pPr>
                <a:r>
                  <a:rPr lang="en-IN" sz="1800" b="1" i="0" u="none" strike="noStrike" cap="none">
                    <a:solidFill>
                      <a:schemeClr val="dk1"/>
                    </a:solidFill>
                    <a:latin typeface="Calibri"/>
                    <a:ea typeface="Calibri"/>
                    <a:cs typeface="Calibri"/>
                    <a:sym typeface="Calibri"/>
                  </a:rPr>
                  <a:t>(EDA)</a:t>
                </a:r>
                <a:endParaRPr sz="1800" b="1" i="0" u="none" strike="noStrike" cap="none">
                  <a:solidFill>
                    <a:schemeClr val="dk1"/>
                  </a:solidFill>
                  <a:latin typeface="Calibri"/>
                  <a:ea typeface="Calibri"/>
                  <a:cs typeface="Calibri"/>
                  <a:sym typeface="Calibri"/>
                </a:endParaRPr>
              </a:p>
            </p:txBody>
          </p:sp>
          <p:grpSp>
            <p:nvGrpSpPr>
              <p:cNvPr id="4" name="Google Shape;133;p4"/>
              <p:cNvGrpSpPr/>
              <p:nvPr/>
            </p:nvGrpSpPr>
            <p:grpSpPr>
              <a:xfrm>
                <a:off x="7000892" y="4572008"/>
                <a:ext cx="521673" cy="526672"/>
                <a:chOff x="5107843" y="2541970"/>
                <a:chExt cx="1722363" cy="1738864"/>
              </a:xfrm>
            </p:grpSpPr>
            <p:sp>
              <p:nvSpPr>
                <p:cNvPr id="134" name="Google Shape;134;p4"/>
                <p:cNvSpPr/>
                <p:nvPr/>
              </p:nvSpPr>
              <p:spPr>
                <a:xfrm>
                  <a:off x="5166302" y="2541970"/>
                  <a:ext cx="1606438" cy="1738864"/>
                </a:xfrm>
                <a:custGeom>
                  <a:avLst/>
                  <a:gdLst/>
                  <a:ahLst/>
                  <a:cxnLst/>
                  <a:rect l="l" t="t" r="r" b="b"/>
                  <a:pathLst>
                    <a:path w="1606438" h="1738864" extrusionOk="0">
                      <a:moveTo>
                        <a:pt x="802317" y="262589"/>
                      </a:moveTo>
                      <a:cubicBezTo>
                        <a:pt x="779758" y="262589"/>
                        <a:pt x="771637" y="282441"/>
                        <a:pt x="771637" y="304098"/>
                      </a:cubicBezTo>
                      <a:cubicBezTo>
                        <a:pt x="771637" y="325755"/>
                        <a:pt x="778856" y="346510"/>
                        <a:pt x="800513" y="346510"/>
                      </a:cubicBezTo>
                      <a:cubicBezTo>
                        <a:pt x="826681" y="347412"/>
                        <a:pt x="834803" y="325755"/>
                        <a:pt x="834803" y="303196"/>
                      </a:cubicBezTo>
                      <a:cubicBezTo>
                        <a:pt x="833900" y="283344"/>
                        <a:pt x="825779" y="261687"/>
                        <a:pt x="802317" y="262589"/>
                      </a:cubicBezTo>
                      <a:close/>
                      <a:moveTo>
                        <a:pt x="804268" y="0"/>
                      </a:moveTo>
                      <a:cubicBezTo>
                        <a:pt x="841266" y="0"/>
                        <a:pt x="868337" y="27973"/>
                        <a:pt x="870142" y="71287"/>
                      </a:cubicBezTo>
                      <a:cubicBezTo>
                        <a:pt x="871044" y="95651"/>
                        <a:pt x="870142" y="119112"/>
                        <a:pt x="870142" y="143477"/>
                      </a:cubicBezTo>
                      <a:cubicBezTo>
                        <a:pt x="870142" y="208447"/>
                        <a:pt x="901725" y="239128"/>
                        <a:pt x="966695" y="239128"/>
                      </a:cubicBezTo>
                      <a:cubicBezTo>
                        <a:pt x="1135438" y="239128"/>
                        <a:pt x="1303279" y="239128"/>
                        <a:pt x="1472021" y="240030"/>
                      </a:cubicBezTo>
                      <a:cubicBezTo>
                        <a:pt x="1517140" y="240030"/>
                        <a:pt x="1542406" y="266199"/>
                        <a:pt x="1541504" y="305000"/>
                      </a:cubicBezTo>
                      <a:cubicBezTo>
                        <a:pt x="1541504" y="341998"/>
                        <a:pt x="1517140" y="365459"/>
                        <a:pt x="1474729" y="368166"/>
                      </a:cubicBezTo>
                      <a:cubicBezTo>
                        <a:pt x="1467509" y="369069"/>
                        <a:pt x="1460290" y="369069"/>
                        <a:pt x="1449462" y="369971"/>
                      </a:cubicBezTo>
                      <a:cubicBezTo>
                        <a:pt x="1499092" y="566687"/>
                        <a:pt x="1547820" y="760697"/>
                        <a:pt x="1595646" y="955608"/>
                      </a:cubicBezTo>
                      <a:cubicBezTo>
                        <a:pt x="1599255" y="968241"/>
                        <a:pt x="1620010" y="996215"/>
                        <a:pt x="1592037" y="997117"/>
                      </a:cubicBezTo>
                      <a:cubicBezTo>
                        <a:pt x="1565868" y="998019"/>
                        <a:pt x="1524359" y="1025090"/>
                        <a:pt x="1510823" y="970948"/>
                      </a:cubicBezTo>
                      <a:cubicBezTo>
                        <a:pt x="1474729" y="819350"/>
                        <a:pt x="1436829" y="667753"/>
                        <a:pt x="1397125" y="505326"/>
                      </a:cubicBezTo>
                      <a:cubicBezTo>
                        <a:pt x="1370956" y="641584"/>
                        <a:pt x="1346592" y="767013"/>
                        <a:pt x="1322228" y="891540"/>
                      </a:cubicBezTo>
                      <a:cubicBezTo>
                        <a:pt x="1319521" y="903271"/>
                        <a:pt x="1316814" y="915002"/>
                        <a:pt x="1315009" y="926732"/>
                      </a:cubicBezTo>
                      <a:cubicBezTo>
                        <a:pt x="1298767" y="1007043"/>
                        <a:pt x="1298767" y="1007043"/>
                        <a:pt x="1213042" y="995312"/>
                      </a:cubicBezTo>
                      <a:cubicBezTo>
                        <a:pt x="1252746" y="787768"/>
                        <a:pt x="1293352" y="580223"/>
                        <a:pt x="1333959" y="368166"/>
                      </a:cubicBezTo>
                      <a:cubicBezTo>
                        <a:pt x="1198604" y="368166"/>
                        <a:pt x="1065955" y="367264"/>
                        <a:pt x="934210" y="369069"/>
                      </a:cubicBezTo>
                      <a:cubicBezTo>
                        <a:pt x="905334" y="369069"/>
                        <a:pt x="870142" y="417796"/>
                        <a:pt x="870142" y="452086"/>
                      </a:cubicBezTo>
                      <a:cubicBezTo>
                        <a:pt x="870142" y="720090"/>
                        <a:pt x="870142" y="987191"/>
                        <a:pt x="870142" y="1255194"/>
                      </a:cubicBezTo>
                      <a:cubicBezTo>
                        <a:pt x="870142" y="1330091"/>
                        <a:pt x="871946" y="1405890"/>
                        <a:pt x="869239" y="1480786"/>
                      </a:cubicBezTo>
                      <a:cubicBezTo>
                        <a:pt x="868337" y="1511467"/>
                        <a:pt x="875556" y="1524100"/>
                        <a:pt x="908041" y="1521393"/>
                      </a:cubicBezTo>
                      <a:cubicBezTo>
                        <a:pt x="939624" y="1518686"/>
                        <a:pt x="971207" y="1521393"/>
                        <a:pt x="1002790" y="1520491"/>
                      </a:cubicBezTo>
                      <a:cubicBezTo>
                        <a:pt x="1043396" y="1518686"/>
                        <a:pt x="1067760" y="1534929"/>
                        <a:pt x="1064151" y="1577340"/>
                      </a:cubicBezTo>
                      <a:cubicBezTo>
                        <a:pt x="1062346" y="1602606"/>
                        <a:pt x="1073175" y="1607118"/>
                        <a:pt x="1094831" y="1606216"/>
                      </a:cubicBezTo>
                      <a:cubicBezTo>
                        <a:pt x="1160704" y="1605313"/>
                        <a:pt x="1227480" y="1606216"/>
                        <a:pt x="1293352" y="1605313"/>
                      </a:cubicBezTo>
                      <a:cubicBezTo>
                        <a:pt x="1315009" y="1605313"/>
                        <a:pt x="1324033" y="1608923"/>
                        <a:pt x="1324935" y="1634189"/>
                      </a:cubicBezTo>
                      <a:cubicBezTo>
                        <a:pt x="1328545" y="1737961"/>
                        <a:pt x="1329447" y="1737961"/>
                        <a:pt x="1227480" y="1737961"/>
                      </a:cubicBezTo>
                      <a:cubicBezTo>
                        <a:pt x="927893" y="1737961"/>
                        <a:pt x="629209" y="1737059"/>
                        <a:pt x="329623" y="1738864"/>
                      </a:cubicBezTo>
                      <a:cubicBezTo>
                        <a:pt x="293528" y="1738864"/>
                        <a:pt x="279993" y="1732547"/>
                        <a:pt x="281797" y="1693745"/>
                      </a:cubicBezTo>
                      <a:cubicBezTo>
                        <a:pt x="284504" y="1606216"/>
                        <a:pt x="282700" y="1606216"/>
                        <a:pt x="367522" y="1606216"/>
                      </a:cubicBezTo>
                      <a:cubicBezTo>
                        <a:pt x="414446" y="1606216"/>
                        <a:pt x="460466" y="1605313"/>
                        <a:pt x="507390" y="1606216"/>
                      </a:cubicBezTo>
                      <a:cubicBezTo>
                        <a:pt x="530851" y="1607118"/>
                        <a:pt x="544386" y="1603509"/>
                        <a:pt x="541679" y="1575535"/>
                      </a:cubicBezTo>
                      <a:cubicBezTo>
                        <a:pt x="538070" y="1534929"/>
                        <a:pt x="561532" y="1519588"/>
                        <a:pt x="600333" y="1520491"/>
                      </a:cubicBezTo>
                      <a:cubicBezTo>
                        <a:pt x="633721" y="1521393"/>
                        <a:pt x="667109" y="1517784"/>
                        <a:pt x="699594" y="1521393"/>
                      </a:cubicBezTo>
                      <a:cubicBezTo>
                        <a:pt x="736591" y="1525003"/>
                        <a:pt x="736591" y="1506053"/>
                        <a:pt x="736591" y="1478982"/>
                      </a:cubicBezTo>
                      <a:cubicBezTo>
                        <a:pt x="735689" y="1187517"/>
                        <a:pt x="736591" y="895149"/>
                        <a:pt x="736591" y="603684"/>
                      </a:cubicBezTo>
                      <a:cubicBezTo>
                        <a:pt x="736591" y="558566"/>
                        <a:pt x="736591" y="513448"/>
                        <a:pt x="736591" y="468329"/>
                      </a:cubicBezTo>
                      <a:cubicBezTo>
                        <a:pt x="736591" y="398847"/>
                        <a:pt x="707715" y="369069"/>
                        <a:pt x="638233" y="369069"/>
                      </a:cubicBezTo>
                      <a:cubicBezTo>
                        <a:pt x="516413" y="369069"/>
                        <a:pt x="394594" y="369971"/>
                        <a:pt x="272774" y="368166"/>
                      </a:cubicBezTo>
                      <a:cubicBezTo>
                        <a:pt x="237581" y="367264"/>
                        <a:pt x="234874" y="377190"/>
                        <a:pt x="242996" y="408773"/>
                      </a:cubicBezTo>
                      <a:cubicBezTo>
                        <a:pt x="292626" y="599173"/>
                        <a:pt x="339549" y="789572"/>
                        <a:pt x="387375" y="979972"/>
                      </a:cubicBezTo>
                      <a:cubicBezTo>
                        <a:pt x="388277" y="985386"/>
                        <a:pt x="389179" y="991703"/>
                        <a:pt x="390082" y="997117"/>
                      </a:cubicBezTo>
                      <a:cubicBezTo>
                        <a:pt x="303454" y="1005238"/>
                        <a:pt x="304357" y="1005238"/>
                        <a:pt x="284504" y="926732"/>
                      </a:cubicBezTo>
                      <a:cubicBezTo>
                        <a:pt x="251117" y="791377"/>
                        <a:pt x="216827" y="656022"/>
                        <a:pt x="177122" y="520666"/>
                      </a:cubicBezTo>
                      <a:cubicBezTo>
                        <a:pt x="155466" y="630756"/>
                        <a:pt x="134712" y="740844"/>
                        <a:pt x="113054" y="850031"/>
                      </a:cubicBezTo>
                      <a:cubicBezTo>
                        <a:pt x="104933" y="891540"/>
                        <a:pt x="95007" y="932147"/>
                        <a:pt x="89593" y="973656"/>
                      </a:cubicBezTo>
                      <a:cubicBezTo>
                        <a:pt x="86886" y="994410"/>
                        <a:pt x="78765" y="999824"/>
                        <a:pt x="58010" y="1000727"/>
                      </a:cubicBezTo>
                      <a:cubicBezTo>
                        <a:pt x="-6058" y="1002531"/>
                        <a:pt x="-6058" y="1003434"/>
                        <a:pt x="6575" y="940268"/>
                      </a:cubicBezTo>
                      <a:cubicBezTo>
                        <a:pt x="41767" y="762501"/>
                        <a:pt x="76960" y="583832"/>
                        <a:pt x="112152" y="406066"/>
                      </a:cubicBezTo>
                      <a:cubicBezTo>
                        <a:pt x="114859" y="391628"/>
                        <a:pt x="127492" y="372678"/>
                        <a:pt x="101324" y="360045"/>
                      </a:cubicBezTo>
                      <a:cubicBezTo>
                        <a:pt x="69741" y="344705"/>
                        <a:pt x="60717" y="315829"/>
                        <a:pt x="70643" y="283344"/>
                      </a:cubicBezTo>
                      <a:cubicBezTo>
                        <a:pt x="81472" y="249956"/>
                        <a:pt x="108543" y="239128"/>
                        <a:pt x="141028" y="239128"/>
                      </a:cubicBezTo>
                      <a:cubicBezTo>
                        <a:pt x="237581" y="239128"/>
                        <a:pt x="333233" y="239128"/>
                        <a:pt x="429786" y="239128"/>
                      </a:cubicBezTo>
                      <a:cubicBezTo>
                        <a:pt x="500171" y="239128"/>
                        <a:pt x="571458" y="239128"/>
                        <a:pt x="641842" y="239128"/>
                      </a:cubicBezTo>
                      <a:cubicBezTo>
                        <a:pt x="707715" y="239128"/>
                        <a:pt x="739298" y="208447"/>
                        <a:pt x="739298" y="143477"/>
                      </a:cubicBezTo>
                      <a:cubicBezTo>
                        <a:pt x="739298" y="119112"/>
                        <a:pt x="738396" y="95651"/>
                        <a:pt x="739298" y="71287"/>
                      </a:cubicBezTo>
                      <a:cubicBezTo>
                        <a:pt x="742005" y="27071"/>
                        <a:pt x="767272" y="0"/>
                        <a:pt x="804268" y="0"/>
                      </a:cubicBezTo>
                      <a:close/>
                    </a:path>
                  </a:pathLst>
                </a:custGeom>
                <a:solidFill>
                  <a:srgbClr val="2929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4"/>
                <p:cNvSpPr/>
                <p:nvPr/>
              </p:nvSpPr>
              <p:spPr>
                <a:xfrm>
                  <a:off x="5107843" y="3603491"/>
                  <a:ext cx="515527" cy="134457"/>
                </a:xfrm>
                <a:custGeom>
                  <a:avLst/>
                  <a:gdLst/>
                  <a:ahLst/>
                  <a:cxnLst/>
                  <a:rect l="l" t="t" r="r" b="b"/>
                  <a:pathLst>
                    <a:path w="515527" h="134457" extrusionOk="0">
                      <a:moveTo>
                        <a:pt x="260492" y="3275"/>
                      </a:moveTo>
                      <a:cubicBezTo>
                        <a:pt x="337194" y="3275"/>
                        <a:pt x="413895" y="4178"/>
                        <a:pt x="490596" y="3275"/>
                      </a:cubicBezTo>
                      <a:cubicBezTo>
                        <a:pt x="519472" y="2373"/>
                        <a:pt x="519472" y="14104"/>
                        <a:pt x="509546" y="34858"/>
                      </a:cubicBezTo>
                      <a:cubicBezTo>
                        <a:pt x="496011" y="61929"/>
                        <a:pt x="473452" y="79977"/>
                        <a:pt x="448185" y="91707"/>
                      </a:cubicBezTo>
                      <a:cubicBezTo>
                        <a:pt x="322756" y="148557"/>
                        <a:pt x="195522" y="148557"/>
                        <a:pt x="69190" y="92610"/>
                      </a:cubicBezTo>
                      <a:cubicBezTo>
                        <a:pt x="59264" y="88098"/>
                        <a:pt x="51143" y="81781"/>
                        <a:pt x="42119" y="76367"/>
                      </a:cubicBezTo>
                      <a:cubicBezTo>
                        <a:pt x="19560" y="60125"/>
                        <a:pt x="-6608" y="38468"/>
                        <a:pt x="1513" y="12299"/>
                      </a:cubicBezTo>
                      <a:cubicBezTo>
                        <a:pt x="7829" y="-9358"/>
                        <a:pt x="41217" y="4178"/>
                        <a:pt x="62874" y="4178"/>
                      </a:cubicBezTo>
                      <a:cubicBezTo>
                        <a:pt x="128747" y="2373"/>
                        <a:pt x="194620" y="3275"/>
                        <a:pt x="260492" y="32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4"/>
                <p:cNvSpPr/>
                <p:nvPr/>
              </p:nvSpPr>
              <p:spPr>
                <a:xfrm>
                  <a:off x="6313760" y="3603491"/>
                  <a:ext cx="516446" cy="131801"/>
                </a:xfrm>
                <a:custGeom>
                  <a:avLst/>
                  <a:gdLst/>
                  <a:ahLst/>
                  <a:cxnLst/>
                  <a:rect l="l" t="t" r="r" b="b"/>
                  <a:pathLst>
                    <a:path w="516446" h="131801" extrusionOk="0">
                      <a:moveTo>
                        <a:pt x="259214" y="1697"/>
                      </a:moveTo>
                      <a:cubicBezTo>
                        <a:pt x="334110" y="1697"/>
                        <a:pt x="409007" y="1697"/>
                        <a:pt x="483904" y="1697"/>
                      </a:cubicBezTo>
                      <a:cubicBezTo>
                        <a:pt x="494732" y="1697"/>
                        <a:pt x="510072" y="-5522"/>
                        <a:pt x="515487" y="9818"/>
                      </a:cubicBezTo>
                      <a:cubicBezTo>
                        <a:pt x="519096" y="21549"/>
                        <a:pt x="511877" y="33280"/>
                        <a:pt x="504658" y="42304"/>
                      </a:cubicBezTo>
                      <a:cubicBezTo>
                        <a:pt x="465856" y="94641"/>
                        <a:pt x="408105" y="114493"/>
                        <a:pt x="349451" y="123517"/>
                      </a:cubicBezTo>
                      <a:cubicBezTo>
                        <a:pt x="255605" y="137955"/>
                        <a:pt x="160856" y="137052"/>
                        <a:pt x="72424" y="91934"/>
                      </a:cubicBezTo>
                      <a:cubicBezTo>
                        <a:pt x="45352" y="78398"/>
                        <a:pt x="20989" y="60351"/>
                        <a:pt x="6551" y="33280"/>
                      </a:cubicBezTo>
                      <a:cubicBezTo>
                        <a:pt x="-5180" y="11623"/>
                        <a:pt x="-2473" y="795"/>
                        <a:pt x="25501" y="795"/>
                      </a:cubicBezTo>
                      <a:cubicBezTo>
                        <a:pt x="103104" y="1697"/>
                        <a:pt x="180708" y="1697"/>
                        <a:pt x="259214" y="169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16" descr="70056-thank you slide-16-9.png"/>
          <p:cNvPicPr preferRelativeResize="0">
            <a:picLocks noGrp="1"/>
          </p:cNvPicPr>
          <p:nvPr>
            <p:ph idx="1"/>
          </p:nvPr>
        </p:nvPicPr>
        <p:blipFill rotWithShape="1">
          <a:blip r:embed="rId3">
            <a:alphaModFix/>
          </a:blip>
          <a:stretch/>
        </p:blipFill>
        <p:spPr>
          <a:xfrm>
            <a:off x="548922" y="1481138"/>
            <a:ext cx="8046155" cy="4525962"/>
          </a:xfrm>
          <a:prstGeom prst="rect">
            <a:avLst/>
          </a:prstGeom>
          <a:noFill/>
          <a:ln>
            <a:noFill/>
          </a:ln>
        </p:spPr>
      </p:pic>
      <p:sp>
        <p:nvSpPr>
          <p:cNvPr id="215" name="Google Shape;215;p16"/>
          <p:cNvSpPr/>
          <p:nvPr/>
        </p:nvSpPr>
        <p:spPr>
          <a:xfrm>
            <a:off x="4429124" y="5143512"/>
            <a:ext cx="4572000" cy="923330"/>
          </a:xfrm>
          <a:prstGeom prst="rect">
            <a:avLst/>
          </a:prstGeom>
          <a:solidFill>
            <a:srgbClr val="EAF1D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 </a:t>
            </a:r>
            <a:r>
              <a:rPr lang="en-IN" sz="1800">
                <a:solidFill>
                  <a:schemeClr val="dk1"/>
                </a:solidFill>
                <a:latin typeface="Algerian"/>
                <a:ea typeface="Algerian"/>
                <a:cs typeface="Algerian"/>
                <a:sym typeface="Algerian"/>
              </a:rPr>
              <a:t>“Dare to be free, dare to go as far as your thought leads, and dare to carry that out in your life.”</a:t>
            </a:r>
            <a:endParaRPr sz="1800">
              <a:solidFill>
                <a:schemeClr val="dk1"/>
              </a:solidFill>
              <a:latin typeface="Algerian"/>
              <a:ea typeface="Algerian"/>
              <a:cs typeface="Algerian"/>
              <a:sym typeface="Algeri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ITLE.jpg"/>
          <p:cNvPicPr>
            <a:picLocks noChangeAspect="1"/>
          </p:cNvPicPr>
          <p:nvPr/>
        </p:nvPicPr>
        <p:blipFill>
          <a:blip r:embed="rId2"/>
          <a:srcRect r="7182"/>
          <a:stretch>
            <a:fillRect/>
          </a:stretch>
        </p:blipFill>
        <p:spPr>
          <a:xfrm>
            <a:off x="685800" y="495300"/>
            <a:ext cx="8124825" cy="5248275"/>
          </a:xfrm>
          <a:prstGeom prst="rect">
            <a:avLst/>
          </a:prstGeom>
          <a:ln w="12700">
            <a:solidFill>
              <a:schemeClr val="accent1"/>
            </a:solidFill>
          </a:ln>
        </p:spPr>
      </p:pic>
      <p:sp>
        <p:nvSpPr>
          <p:cNvPr id="14" name="TextBox 13"/>
          <p:cNvSpPr txBox="1"/>
          <p:nvPr/>
        </p:nvSpPr>
        <p:spPr>
          <a:xfrm flipH="1">
            <a:off x="904869" y="1514474"/>
            <a:ext cx="2876555" cy="3046988"/>
          </a:xfrm>
          <a:prstGeom prst="rect">
            <a:avLst/>
          </a:prstGeom>
          <a:solidFill>
            <a:schemeClr val="accent6">
              <a:lumMod val="40000"/>
              <a:lumOff val="60000"/>
            </a:schemeClr>
          </a:solidFill>
          <a:ln w="12700">
            <a:solidFill>
              <a:schemeClr val="accent1"/>
            </a:solidFill>
          </a:ln>
        </p:spPr>
        <p:txBody>
          <a:bodyPr wrap="square" rtlCol="0">
            <a:spAutoFit/>
          </a:bodyPr>
          <a:lstStyle/>
          <a:p>
            <a:r>
              <a:rPr lang="en-US" sz="3200" dirty="0" smtClean="0">
                <a:latin typeface="Arial Black" pitchFamily="34" charset="0"/>
              </a:rPr>
              <a:t>                               </a:t>
            </a:r>
            <a:endParaRPr lang="en-US" sz="3200" u="sng" dirty="0" smtClean="0">
              <a:solidFill>
                <a:schemeClr val="bg1"/>
              </a:solidFill>
              <a:latin typeface="Arial Black" pitchFamily="34" charset="0"/>
            </a:endParaRPr>
          </a:p>
          <a:p>
            <a:r>
              <a:rPr lang="en-US" sz="3200" u="sng" dirty="0" smtClean="0">
                <a:solidFill>
                  <a:schemeClr val="bg1"/>
                </a:solidFill>
                <a:latin typeface="Arial Black" pitchFamily="34" charset="0"/>
              </a:rPr>
              <a:t>DATA IMPORTING AND OVERVIEW</a:t>
            </a:r>
          </a:p>
          <a:p>
            <a:endParaRPr lang="en-IN" sz="3200" u="sng" dirty="0">
              <a:solidFill>
                <a:schemeClr val="bg1"/>
              </a:solidFill>
              <a:latin typeface="Algerian" pitchFamily="8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1a7c16ac205_0_0"/>
          <p:cNvSpPr txBox="1">
            <a:spLocks noGrp="1"/>
          </p:cNvSpPr>
          <p:nvPr>
            <p:ph type="ctrTitle"/>
          </p:nvPr>
        </p:nvSpPr>
        <p:spPr>
          <a:xfrm>
            <a:off x="847725" y="130525"/>
            <a:ext cx="7659050" cy="1174400"/>
          </a:xfrm>
          <a:prstGeom prst="rect">
            <a:avLst/>
          </a:prstGeom>
          <a:solidFill>
            <a:srgbClr val="FDE9D8"/>
          </a:solidFill>
          <a:ln>
            <a:noFill/>
          </a:ln>
        </p:spPr>
        <p:txBody>
          <a:bodyPr spcFirstLastPara="1" wrap="square" lIns="91425" tIns="45700" rIns="91425" bIns="45700" anchor="ctr" anchorCtr="0">
            <a:normAutofit/>
          </a:bodyPr>
          <a:lstStyle/>
          <a:p>
            <a:pPr algn="ctr">
              <a:spcBef>
                <a:spcPts val="0"/>
              </a:spcBef>
              <a:buClr>
                <a:srgbClr val="C00000"/>
              </a:buClr>
              <a:buSzPct val="100000"/>
            </a:pPr>
            <a:r>
              <a:rPr lang="en-GB" sz="3600" kern="0" dirty="0" smtClean="0">
                <a:solidFill>
                  <a:srgbClr val="C00000"/>
                </a:solidFill>
                <a:effectLst/>
                <a:latin typeface="Calibri"/>
                <a:ea typeface="Calibri"/>
                <a:cs typeface="Calibri"/>
                <a:sym typeface="Calibri"/>
              </a:rPr>
              <a:t>DATA SET</a:t>
            </a:r>
            <a:endParaRPr lang="en-IN" sz="3600" kern="0" dirty="0" smtClean="0">
              <a:solidFill>
                <a:srgbClr val="C00000"/>
              </a:solidFill>
              <a:effectLst/>
              <a:latin typeface="Calibri"/>
              <a:ea typeface="Calibri"/>
              <a:cs typeface="Calibri"/>
              <a:sym typeface="Calibri"/>
            </a:endParaRPr>
          </a:p>
        </p:txBody>
      </p:sp>
      <p:sp>
        <p:nvSpPr>
          <p:cNvPr id="93" name="Google Shape;93;g1a7c16ac205_0_0"/>
          <p:cNvSpPr txBox="1">
            <a:spLocks noGrp="1"/>
          </p:cNvSpPr>
          <p:nvPr>
            <p:ph type="subTitle" idx="1"/>
          </p:nvPr>
        </p:nvSpPr>
        <p:spPr>
          <a:xfrm>
            <a:off x="790574" y="1428750"/>
            <a:ext cx="7705725" cy="4752975"/>
          </a:xfrm>
          <a:prstGeom prst="rect">
            <a:avLst/>
          </a:prstGeom>
          <a:solidFill>
            <a:srgbClr val="F2DADA"/>
          </a:solidFill>
          <a:ln>
            <a:noFill/>
          </a:ln>
        </p:spPr>
        <p:txBody>
          <a:bodyPr spcFirstLastPara="1" wrap="square" lIns="91425" tIns="45700" rIns="91425" bIns="45700" anchor="t" anchorCtr="0">
            <a:normAutofit fontScale="47500" lnSpcReduction="20000"/>
          </a:bodyPr>
          <a:lstStyle/>
          <a:p>
            <a:pPr marL="342900" indent="0" algn="just">
              <a:buClr>
                <a:schemeClr val="dk1"/>
              </a:buClr>
            </a:pPr>
            <a:r>
              <a:rPr lang="en-GB" sz="2900" b="1" dirty="0" smtClean="0">
                <a:solidFill>
                  <a:schemeClr val="dk1"/>
                </a:solidFill>
              </a:rPr>
              <a:t>We are given a hotel bookings dataset. This dataset contains booking information for a city hotel and a resort hotel. It contains the following features.</a:t>
            </a:r>
          </a:p>
          <a:p>
            <a:pPr marL="342900" indent="0" algn="just">
              <a:buClr>
                <a:schemeClr val="dk1"/>
              </a:buClr>
            </a:pPr>
            <a:endParaRPr lang="en-GB" dirty="0" smtClean="0">
              <a:solidFill>
                <a:schemeClr val="dk1"/>
              </a:solidFill>
            </a:endParaRPr>
          </a:p>
          <a:p>
            <a:pPr marL="342900" indent="0" algn="just">
              <a:buClr>
                <a:schemeClr val="dk1"/>
              </a:buClr>
            </a:pPr>
            <a:r>
              <a:rPr lang="en-GB" b="1" dirty="0" smtClean="0">
                <a:solidFill>
                  <a:schemeClr val="dk1"/>
                </a:solidFill>
              </a:rPr>
              <a:t>- hotel: </a:t>
            </a:r>
            <a:r>
              <a:rPr lang="en-GB" dirty="0" smtClean="0">
                <a:solidFill>
                  <a:schemeClr val="dk1"/>
                </a:solidFill>
              </a:rPr>
              <a:t>Name of hotel ( City or Resort)</a:t>
            </a:r>
          </a:p>
          <a:p>
            <a:pPr marL="342900" indent="0" algn="just">
              <a:buClr>
                <a:schemeClr val="dk1"/>
              </a:buClr>
            </a:pPr>
            <a:r>
              <a:rPr lang="en-GB" b="1" dirty="0" smtClean="0">
                <a:solidFill>
                  <a:schemeClr val="dk1"/>
                </a:solidFill>
              </a:rPr>
              <a:t>- </a:t>
            </a:r>
            <a:r>
              <a:rPr lang="en-GB" b="1" dirty="0" err="1" smtClean="0">
                <a:solidFill>
                  <a:schemeClr val="dk1"/>
                </a:solidFill>
              </a:rPr>
              <a:t>is_canceled</a:t>
            </a:r>
            <a:r>
              <a:rPr lang="en-GB" dirty="0" smtClean="0">
                <a:solidFill>
                  <a:schemeClr val="dk1"/>
                </a:solidFill>
              </a:rPr>
              <a:t>: Whether the booking is </a:t>
            </a:r>
            <a:r>
              <a:rPr lang="en-GB" dirty="0" err="1" smtClean="0">
                <a:solidFill>
                  <a:schemeClr val="dk1"/>
                </a:solidFill>
              </a:rPr>
              <a:t>canceled</a:t>
            </a:r>
            <a:r>
              <a:rPr lang="en-GB" dirty="0" smtClean="0">
                <a:solidFill>
                  <a:schemeClr val="dk1"/>
                </a:solidFill>
              </a:rPr>
              <a:t> or not (0 for no </a:t>
            </a:r>
            <a:r>
              <a:rPr lang="en-GB" dirty="0" err="1" smtClean="0">
                <a:solidFill>
                  <a:schemeClr val="dk1"/>
                </a:solidFill>
              </a:rPr>
              <a:t>canceled</a:t>
            </a:r>
            <a:r>
              <a:rPr lang="en-GB" dirty="0" smtClean="0">
                <a:solidFill>
                  <a:schemeClr val="dk1"/>
                </a:solidFill>
              </a:rPr>
              <a:t> and 1 for </a:t>
            </a:r>
            <a:r>
              <a:rPr lang="en-GB" dirty="0" err="1" smtClean="0">
                <a:solidFill>
                  <a:schemeClr val="dk1"/>
                </a:solidFill>
              </a:rPr>
              <a:t>canceled</a:t>
            </a:r>
            <a:r>
              <a:rPr lang="en-GB" dirty="0" smtClean="0">
                <a:solidFill>
                  <a:schemeClr val="dk1"/>
                </a:solidFill>
              </a:rPr>
              <a:t>)</a:t>
            </a:r>
          </a:p>
          <a:p>
            <a:pPr marL="342900" indent="0" algn="just">
              <a:buClr>
                <a:schemeClr val="dk1"/>
              </a:buClr>
            </a:pPr>
            <a:r>
              <a:rPr lang="en-GB" b="1" dirty="0" smtClean="0">
                <a:solidFill>
                  <a:schemeClr val="dk1"/>
                </a:solidFill>
              </a:rPr>
              <a:t>- </a:t>
            </a:r>
            <a:r>
              <a:rPr lang="en-GB" b="1" dirty="0" err="1" smtClean="0">
                <a:solidFill>
                  <a:schemeClr val="dk1"/>
                </a:solidFill>
              </a:rPr>
              <a:t>lead_time</a:t>
            </a:r>
            <a:r>
              <a:rPr lang="en-GB" b="1" dirty="0" smtClean="0">
                <a:solidFill>
                  <a:schemeClr val="dk1"/>
                </a:solidFill>
              </a:rPr>
              <a:t>: </a:t>
            </a:r>
            <a:r>
              <a:rPr lang="en-GB" dirty="0" smtClean="0">
                <a:solidFill>
                  <a:schemeClr val="dk1"/>
                </a:solidFill>
              </a:rPr>
              <a:t>time (in days) between booking transaction and actual arrival.</a:t>
            </a:r>
          </a:p>
          <a:p>
            <a:pPr marL="342900" indent="0" algn="just">
              <a:buClr>
                <a:schemeClr val="dk1"/>
              </a:buClr>
            </a:pPr>
            <a:r>
              <a:rPr lang="en-GB" b="1" dirty="0" smtClean="0">
                <a:solidFill>
                  <a:schemeClr val="dk1"/>
                </a:solidFill>
              </a:rPr>
              <a:t>- </a:t>
            </a:r>
            <a:r>
              <a:rPr lang="en-GB" b="1" dirty="0" err="1" smtClean="0">
                <a:solidFill>
                  <a:schemeClr val="dk1"/>
                </a:solidFill>
              </a:rPr>
              <a:t>arrival_date_year</a:t>
            </a:r>
            <a:r>
              <a:rPr lang="en-GB" b="1" dirty="0" smtClean="0">
                <a:solidFill>
                  <a:schemeClr val="dk1"/>
                </a:solidFill>
              </a:rPr>
              <a:t>: </a:t>
            </a:r>
            <a:r>
              <a:rPr lang="en-GB" dirty="0" smtClean="0">
                <a:solidFill>
                  <a:schemeClr val="dk1"/>
                </a:solidFill>
              </a:rPr>
              <a:t>Year of arrival</a:t>
            </a:r>
          </a:p>
          <a:p>
            <a:pPr marL="342900" indent="0" algn="just">
              <a:buClr>
                <a:schemeClr val="dk1"/>
              </a:buClr>
            </a:pPr>
            <a:r>
              <a:rPr lang="en-GB" b="1" dirty="0" smtClean="0">
                <a:solidFill>
                  <a:schemeClr val="dk1"/>
                </a:solidFill>
              </a:rPr>
              <a:t>- </a:t>
            </a:r>
            <a:r>
              <a:rPr lang="en-GB" b="1" dirty="0" err="1" smtClean="0">
                <a:solidFill>
                  <a:schemeClr val="dk1"/>
                </a:solidFill>
              </a:rPr>
              <a:t>arrival_date_month</a:t>
            </a:r>
            <a:r>
              <a:rPr lang="en-GB" b="1" dirty="0" smtClean="0">
                <a:solidFill>
                  <a:schemeClr val="dk1"/>
                </a:solidFill>
              </a:rPr>
              <a:t>: </a:t>
            </a:r>
            <a:r>
              <a:rPr lang="en-GB" dirty="0" smtClean="0">
                <a:solidFill>
                  <a:schemeClr val="dk1"/>
                </a:solidFill>
              </a:rPr>
              <a:t>month of arrival</a:t>
            </a:r>
          </a:p>
          <a:p>
            <a:pPr marL="342900" indent="0" algn="just">
              <a:buClr>
                <a:schemeClr val="dk1"/>
              </a:buClr>
            </a:pPr>
            <a:r>
              <a:rPr lang="en-GB" b="1" dirty="0" smtClean="0">
                <a:solidFill>
                  <a:schemeClr val="dk1"/>
                </a:solidFill>
              </a:rPr>
              <a:t>- </a:t>
            </a:r>
            <a:r>
              <a:rPr lang="en-GB" b="1" dirty="0" err="1" smtClean="0">
                <a:solidFill>
                  <a:schemeClr val="dk1"/>
                </a:solidFill>
              </a:rPr>
              <a:t>arrival_date_week_number</a:t>
            </a:r>
            <a:r>
              <a:rPr lang="en-GB" b="1" dirty="0" smtClean="0">
                <a:solidFill>
                  <a:schemeClr val="dk1"/>
                </a:solidFill>
              </a:rPr>
              <a:t>: </a:t>
            </a:r>
            <a:r>
              <a:rPr lang="en-GB" dirty="0" smtClean="0">
                <a:solidFill>
                  <a:schemeClr val="dk1"/>
                </a:solidFill>
              </a:rPr>
              <a:t>week number of arrival date.</a:t>
            </a:r>
          </a:p>
          <a:p>
            <a:pPr marL="342900" indent="0" algn="just">
              <a:buClr>
                <a:schemeClr val="dk1"/>
              </a:buClr>
            </a:pPr>
            <a:r>
              <a:rPr lang="en-GB" b="1" dirty="0" smtClean="0">
                <a:solidFill>
                  <a:schemeClr val="dk1"/>
                </a:solidFill>
              </a:rPr>
              <a:t>- </a:t>
            </a:r>
            <a:r>
              <a:rPr lang="en-GB" b="1" dirty="0" err="1" smtClean="0">
                <a:solidFill>
                  <a:schemeClr val="dk1"/>
                </a:solidFill>
              </a:rPr>
              <a:t>arrival_date_day_of_month</a:t>
            </a:r>
            <a:r>
              <a:rPr lang="en-GB" b="1" dirty="0" smtClean="0">
                <a:solidFill>
                  <a:schemeClr val="dk1"/>
                </a:solidFill>
              </a:rPr>
              <a:t>: </a:t>
            </a:r>
            <a:r>
              <a:rPr lang="en-GB" dirty="0" smtClean="0">
                <a:solidFill>
                  <a:schemeClr val="dk1"/>
                </a:solidFill>
              </a:rPr>
              <a:t>Day of month of arrival date</a:t>
            </a:r>
          </a:p>
          <a:p>
            <a:pPr marL="342900" indent="0" algn="just">
              <a:buClr>
                <a:schemeClr val="dk1"/>
              </a:buClr>
            </a:pPr>
            <a:r>
              <a:rPr lang="en-GB" b="1" dirty="0" smtClean="0">
                <a:solidFill>
                  <a:schemeClr val="dk1"/>
                </a:solidFill>
              </a:rPr>
              <a:t>- </a:t>
            </a:r>
            <a:r>
              <a:rPr lang="en-GB" b="1" dirty="0" err="1" smtClean="0">
                <a:solidFill>
                  <a:schemeClr val="dk1"/>
                </a:solidFill>
              </a:rPr>
              <a:t>stays_in_weekend_nights</a:t>
            </a:r>
            <a:r>
              <a:rPr lang="en-GB" b="1" dirty="0" smtClean="0">
                <a:solidFill>
                  <a:schemeClr val="dk1"/>
                </a:solidFill>
              </a:rPr>
              <a:t>: </a:t>
            </a:r>
            <a:r>
              <a:rPr lang="en-GB" dirty="0" smtClean="0">
                <a:solidFill>
                  <a:schemeClr val="dk1"/>
                </a:solidFill>
              </a:rPr>
              <a:t>No. of weekend nights spent in a hotel</a:t>
            </a:r>
          </a:p>
          <a:p>
            <a:pPr marL="342900" indent="0" algn="just">
              <a:buClr>
                <a:schemeClr val="dk1"/>
              </a:buClr>
            </a:pPr>
            <a:r>
              <a:rPr lang="en-GB" b="1" dirty="0" smtClean="0">
                <a:solidFill>
                  <a:schemeClr val="dk1"/>
                </a:solidFill>
              </a:rPr>
              <a:t>- </a:t>
            </a:r>
            <a:r>
              <a:rPr lang="en-GB" b="1" dirty="0" err="1" smtClean="0">
                <a:solidFill>
                  <a:schemeClr val="dk1"/>
                </a:solidFill>
              </a:rPr>
              <a:t>stays_in_week_nights</a:t>
            </a:r>
            <a:r>
              <a:rPr lang="en-GB" b="1" dirty="0" smtClean="0">
                <a:solidFill>
                  <a:schemeClr val="dk1"/>
                </a:solidFill>
              </a:rPr>
              <a:t>: </a:t>
            </a:r>
            <a:r>
              <a:rPr lang="en-GB" dirty="0" smtClean="0">
                <a:solidFill>
                  <a:schemeClr val="dk1"/>
                </a:solidFill>
              </a:rPr>
              <a:t>No. of weeknights spent in a hotel</a:t>
            </a:r>
          </a:p>
          <a:p>
            <a:pPr marL="342900" indent="0" algn="just">
              <a:buClr>
                <a:schemeClr val="dk1"/>
              </a:buClr>
            </a:pPr>
            <a:r>
              <a:rPr lang="en-GB" b="1" dirty="0" smtClean="0">
                <a:solidFill>
                  <a:schemeClr val="dk1"/>
                </a:solidFill>
              </a:rPr>
              <a:t>- adults: </a:t>
            </a:r>
            <a:r>
              <a:rPr lang="en-GB" dirty="0" smtClean="0">
                <a:solidFill>
                  <a:schemeClr val="dk1"/>
                </a:solidFill>
              </a:rPr>
              <a:t>No. of adults in single booking record.</a:t>
            </a:r>
          </a:p>
          <a:p>
            <a:pPr marL="342900" indent="0" algn="just">
              <a:buClr>
                <a:schemeClr val="dk1"/>
              </a:buClr>
            </a:pPr>
            <a:r>
              <a:rPr lang="en-GB" b="1" dirty="0" smtClean="0">
                <a:solidFill>
                  <a:schemeClr val="dk1"/>
                </a:solidFill>
              </a:rPr>
              <a:t>- children: </a:t>
            </a:r>
            <a:r>
              <a:rPr lang="en-GB" dirty="0" smtClean="0">
                <a:solidFill>
                  <a:schemeClr val="dk1"/>
                </a:solidFill>
              </a:rPr>
              <a:t>No. of children in single booking record.</a:t>
            </a:r>
          </a:p>
          <a:p>
            <a:pPr marL="342900" indent="0" algn="just">
              <a:buClr>
                <a:schemeClr val="dk1"/>
              </a:buClr>
            </a:pPr>
            <a:r>
              <a:rPr lang="en-GB" b="1" dirty="0" smtClean="0">
                <a:solidFill>
                  <a:schemeClr val="dk1"/>
                </a:solidFill>
              </a:rPr>
              <a:t>- babies: </a:t>
            </a:r>
            <a:r>
              <a:rPr lang="en-GB" dirty="0" smtClean="0">
                <a:solidFill>
                  <a:schemeClr val="dk1"/>
                </a:solidFill>
              </a:rPr>
              <a:t>No. of babies in single booking record. </a:t>
            </a:r>
          </a:p>
          <a:p>
            <a:pPr marL="342900" indent="0" algn="just">
              <a:buClr>
                <a:schemeClr val="dk1"/>
              </a:buClr>
            </a:pPr>
            <a:r>
              <a:rPr lang="en-GB" b="1" dirty="0" smtClean="0">
                <a:solidFill>
                  <a:schemeClr val="dk1"/>
                </a:solidFill>
              </a:rPr>
              <a:t>- meal: </a:t>
            </a:r>
            <a:r>
              <a:rPr lang="en-GB" dirty="0" smtClean="0">
                <a:solidFill>
                  <a:schemeClr val="dk1"/>
                </a:solidFill>
              </a:rPr>
              <a:t>Type of meal chosen </a:t>
            </a:r>
          </a:p>
          <a:p>
            <a:pPr marL="342900" indent="0" algn="just">
              <a:buClr>
                <a:schemeClr val="dk1"/>
              </a:buClr>
            </a:pPr>
            <a:r>
              <a:rPr lang="en-GB" b="1" dirty="0" smtClean="0">
                <a:solidFill>
                  <a:schemeClr val="dk1"/>
                </a:solidFill>
              </a:rPr>
              <a:t>- country: </a:t>
            </a:r>
            <a:r>
              <a:rPr lang="en-GB" dirty="0" smtClean="0">
                <a:solidFill>
                  <a:schemeClr val="dk1"/>
                </a:solidFill>
              </a:rPr>
              <a:t>Country of origin of customers (as mentioned by them)</a:t>
            </a:r>
          </a:p>
          <a:p>
            <a:pPr marL="342900" indent="0" algn="just">
              <a:buClr>
                <a:schemeClr val="dk1"/>
              </a:buClr>
            </a:pPr>
            <a:r>
              <a:rPr lang="en-GB" b="1" dirty="0" smtClean="0">
                <a:solidFill>
                  <a:schemeClr val="dk1"/>
                </a:solidFill>
              </a:rPr>
              <a:t>- </a:t>
            </a:r>
            <a:r>
              <a:rPr lang="en-GB" b="1" dirty="0" err="1" smtClean="0">
                <a:solidFill>
                  <a:schemeClr val="dk1"/>
                </a:solidFill>
              </a:rPr>
              <a:t>market_segment</a:t>
            </a:r>
            <a:r>
              <a:rPr lang="en-GB" b="1" dirty="0" smtClean="0">
                <a:solidFill>
                  <a:schemeClr val="dk1"/>
                </a:solidFill>
              </a:rPr>
              <a:t>: </a:t>
            </a:r>
            <a:r>
              <a:rPr lang="en-GB" dirty="0" smtClean="0">
                <a:solidFill>
                  <a:schemeClr val="dk1"/>
                </a:solidFill>
              </a:rPr>
              <a:t>What segment via booking was made and for what purpose.</a:t>
            </a:r>
          </a:p>
          <a:p>
            <a:pPr marL="342900" indent="0" algn="just">
              <a:buClr>
                <a:schemeClr val="dk1"/>
              </a:buClr>
            </a:pPr>
            <a:r>
              <a:rPr lang="en-GB" b="1" dirty="0" smtClean="0">
                <a:solidFill>
                  <a:schemeClr val="dk1"/>
                </a:solidFill>
              </a:rPr>
              <a:t>- </a:t>
            </a:r>
            <a:r>
              <a:rPr lang="en-GB" b="1" dirty="0" err="1" smtClean="0">
                <a:solidFill>
                  <a:schemeClr val="dk1"/>
                </a:solidFill>
              </a:rPr>
              <a:t>distribution_channel</a:t>
            </a:r>
            <a:r>
              <a:rPr lang="en-GB" dirty="0" smtClean="0">
                <a:solidFill>
                  <a:schemeClr val="dk1"/>
                </a:solidFill>
              </a:rPr>
              <a:t>: Via which medium booking was made.</a:t>
            </a:r>
          </a:p>
          <a:p>
            <a:pPr marL="342900" indent="0" algn="just">
              <a:buClr>
                <a:schemeClr val="dk1"/>
              </a:buClr>
            </a:pPr>
            <a:r>
              <a:rPr lang="en-GB" b="1" dirty="0" smtClean="0">
                <a:solidFill>
                  <a:schemeClr val="dk1"/>
                </a:solidFill>
              </a:rPr>
              <a:t>- </a:t>
            </a:r>
            <a:r>
              <a:rPr lang="en-GB" b="1" dirty="0" err="1" smtClean="0">
                <a:solidFill>
                  <a:schemeClr val="dk1"/>
                </a:solidFill>
              </a:rPr>
              <a:t>is_repeated_guest</a:t>
            </a:r>
            <a:r>
              <a:rPr lang="en-GB" b="1" dirty="0" smtClean="0">
                <a:solidFill>
                  <a:schemeClr val="dk1"/>
                </a:solidFill>
              </a:rPr>
              <a:t>: </a:t>
            </a:r>
            <a:r>
              <a:rPr lang="en-GB" dirty="0" smtClean="0">
                <a:solidFill>
                  <a:schemeClr val="dk1"/>
                </a:solidFill>
              </a:rPr>
              <a:t>Whether the customer has made any booking before(0 for No and 1 for Yes)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609599" y="1800225"/>
            <a:ext cx="8105776" cy="4600575"/>
          </a:xfrm>
          <a:solidFill>
            <a:srgbClr val="F2DADA"/>
          </a:solidFill>
          <a:ln>
            <a:noFill/>
          </a:ln>
        </p:spPr>
        <p:txBody>
          <a:bodyPr spcFirstLastPara="1" wrap="square" lIns="91425" tIns="45700" rIns="91425" bIns="45700" anchor="t" anchorCtr="0">
            <a:normAutofit/>
          </a:bodyPr>
          <a:lstStyle/>
          <a:p>
            <a:pPr marL="342900" lvl="0" indent="0" algn="just">
              <a:lnSpc>
                <a:spcPct val="80000"/>
              </a:lnSpc>
              <a:spcBef>
                <a:spcPts val="640"/>
              </a:spcBef>
              <a:buSzPts val="3200"/>
              <a:buNone/>
            </a:pPr>
            <a:endParaRPr lang="en-GB" sz="1400" b="1" dirty="0" smtClean="0"/>
          </a:p>
          <a:p>
            <a:pPr marL="342900" lvl="0" indent="0" algn="just">
              <a:lnSpc>
                <a:spcPct val="80000"/>
              </a:lnSpc>
              <a:spcBef>
                <a:spcPts val="640"/>
              </a:spcBef>
              <a:buSzPts val="3200"/>
              <a:buNone/>
            </a:pPr>
            <a:r>
              <a:rPr lang="en-GB" sz="1400" b="1" dirty="0" smtClean="0"/>
              <a:t>- </a:t>
            </a:r>
            <a:r>
              <a:rPr lang="en-GB" sz="1400" b="1" dirty="0" err="1" smtClean="0"/>
              <a:t>previous_cancellations</a:t>
            </a:r>
            <a:r>
              <a:rPr lang="en-GB" sz="1400" b="1" dirty="0" smtClean="0"/>
              <a:t>: </a:t>
            </a:r>
            <a:r>
              <a:rPr lang="en-GB" sz="1400" dirty="0" smtClean="0"/>
              <a:t>No. of previous </a:t>
            </a:r>
            <a:r>
              <a:rPr lang="en-GB" sz="1400" dirty="0" err="1" smtClean="0"/>
              <a:t>canceled</a:t>
            </a:r>
            <a:r>
              <a:rPr lang="en-GB" sz="1400" dirty="0" smtClean="0"/>
              <a:t> bookings.</a:t>
            </a:r>
          </a:p>
          <a:p>
            <a:pPr marL="342900" lvl="0" indent="0" algn="just">
              <a:lnSpc>
                <a:spcPct val="80000"/>
              </a:lnSpc>
              <a:spcBef>
                <a:spcPts val="640"/>
              </a:spcBef>
              <a:buSzPts val="3200"/>
              <a:buNone/>
            </a:pPr>
            <a:r>
              <a:rPr lang="en-GB" sz="1400" b="1" dirty="0" smtClean="0"/>
              <a:t>- </a:t>
            </a:r>
            <a:r>
              <a:rPr lang="en-GB" sz="1400" b="1" dirty="0" err="1" smtClean="0"/>
              <a:t>previous_bookings_not_canceled</a:t>
            </a:r>
            <a:r>
              <a:rPr lang="en-GB" sz="1400" b="1" dirty="0" smtClean="0"/>
              <a:t>: </a:t>
            </a:r>
            <a:r>
              <a:rPr lang="en-GB" sz="1400" dirty="0" smtClean="0"/>
              <a:t>No. of previous non-</a:t>
            </a:r>
            <a:r>
              <a:rPr lang="en-GB" sz="1400" dirty="0" err="1" smtClean="0"/>
              <a:t>canceled</a:t>
            </a:r>
            <a:r>
              <a:rPr lang="en-GB" sz="1400" dirty="0" smtClean="0"/>
              <a:t> bookings.</a:t>
            </a:r>
          </a:p>
          <a:p>
            <a:pPr marL="342900" lvl="0" indent="0" algn="just">
              <a:lnSpc>
                <a:spcPct val="80000"/>
              </a:lnSpc>
              <a:spcBef>
                <a:spcPts val="640"/>
              </a:spcBef>
              <a:buSzPts val="3200"/>
              <a:buNone/>
            </a:pPr>
            <a:r>
              <a:rPr lang="en-GB" sz="1400" b="1" dirty="0" smtClean="0"/>
              <a:t>- </a:t>
            </a:r>
            <a:r>
              <a:rPr lang="en-GB" sz="1400" b="1" dirty="0" err="1" smtClean="0"/>
              <a:t>reserved_room_type</a:t>
            </a:r>
            <a:r>
              <a:rPr lang="en-GB" sz="1400" b="1" dirty="0" smtClean="0"/>
              <a:t>:</a:t>
            </a:r>
            <a:r>
              <a:rPr lang="en-GB" sz="1400" dirty="0" smtClean="0"/>
              <a:t> Room type reserved by a customer.</a:t>
            </a:r>
          </a:p>
          <a:p>
            <a:pPr marL="342900" lvl="0" indent="0" algn="just">
              <a:lnSpc>
                <a:spcPct val="80000"/>
              </a:lnSpc>
              <a:spcBef>
                <a:spcPts val="640"/>
              </a:spcBef>
              <a:buSzPts val="3200"/>
              <a:buNone/>
            </a:pPr>
            <a:r>
              <a:rPr lang="en-GB" sz="1400" b="1" dirty="0" smtClean="0"/>
              <a:t>- </a:t>
            </a:r>
            <a:r>
              <a:rPr lang="en-GB" sz="1400" b="1" dirty="0" err="1" smtClean="0"/>
              <a:t>assigned_room_type</a:t>
            </a:r>
            <a:r>
              <a:rPr lang="en-GB" sz="1400" b="1" dirty="0" smtClean="0"/>
              <a:t>: </a:t>
            </a:r>
            <a:r>
              <a:rPr lang="en-GB" sz="1400" dirty="0" smtClean="0"/>
              <a:t>Room type assigned to the customer.</a:t>
            </a:r>
          </a:p>
          <a:p>
            <a:pPr marL="342900" lvl="0" indent="0" algn="just">
              <a:lnSpc>
                <a:spcPct val="80000"/>
              </a:lnSpc>
              <a:spcBef>
                <a:spcPts val="640"/>
              </a:spcBef>
              <a:buSzPts val="3200"/>
              <a:buNone/>
            </a:pPr>
            <a:r>
              <a:rPr lang="en-GB" sz="1400" b="1" dirty="0" smtClean="0"/>
              <a:t>- </a:t>
            </a:r>
            <a:r>
              <a:rPr lang="en-GB" sz="1400" b="1" dirty="0" err="1" smtClean="0"/>
              <a:t>booking_changes</a:t>
            </a:r>
            <a:r>
              <a:rPr lang="en-GB" sz="1400" b="1" dirty="0" smtClean="0"/>
              <a:t>: </a:t>
            </a:r>
            <a:r>
              <a:rPr lang="en-GB" sz="1400" dirty="0" smtClean="0"/>
              <a:t>No. of booking changes done by customers</a:t>
            </a:r>
          </a:p>
          <a:p>
            <a:pPr marL="342900" lvl="0" indent="0" algn="just">
              <a:lnSpc>
                <a:spcPct val="80000"/>
              </a:lnSpc>
              <a:spcBef>
                <a:spcPts val="640"/>
              </a:spcBef>
              <a:buSzPts val="3200"/>
              <a:buNone/>
            </a:pPr>
            <a:r>
              <a:rPr lang="en-GB" sz="1400" b="1" dirty="0" smtClean="0"/>
              <a:t>- </a:t>
            </a:r>
            <a:r>
              <a:rPr lang="en-GB" sz="1400" b="1" dirty="0" err="1" smtClean="0"/>
              <a:t>deposit_type</a:t>
            </a:r>
            <a:r>
              <a:rPr lang="en-GB" sz="1400" b="1" dirty="0" smtClean="0"/>
              <a:t>: </a:t>
            </a:r>
            <a:r>
              <a:rPr lang="en-GB" sz="1400" dirty="0" smtClean="0"/>
              <a:t>Type of deposit at the time of making a booking (No deposit/ Refundable/ No refund)</a:t>
            </a:r>
          </a:p>
          <a:p>
            <a:pPr marL="342900" lvl="0" indent="0" algn="just">
              <a:lnSpc>
                <a:spcPct val="80000"/>
              </a:lnSpc>
              <a:spcBef>
                <a:spcPts val="640"/>
              </a:spcBef>
              <a:buSzPts val="3200"/>
              <a:buNone/>
            </a:pPr>
            <a:r>
              <a:rPr lang="en-GB" sz="1400" b="1" dirty="0" smtClean="0"/>
              <a:t>- agent: </a:t>
            </a:r>
            <a:r>
              <a:rPr lang="en-GB" sz="1400" dirty="0" smtClean="0"/>
              <a:t>Id of agent for booking</a:t>
            </a:r>
          </a:p>
          <a:p>
            <a:pPr marL="342900" lvl="0" indent="0" algn="just">
              <a:lnSpc>
                <a:spcPct val="80000"/>
              </a:lnSpc>
              <a:spcBef>
                <a:spcPts val="640"/>
              </a:spcBef>
              <a:buSzPts val="3200"/>
              <a:buNone/>
            </a:pPr>
            <a:r>
              <a:rPr lang="en-GB" sz="1400" b="1" dirty="0" smtClean="0"/>
              <a:t>- company: </a:t>
            </a:r>
            <a:r>
              <a:rPr lang="en-GB" sz="1400" dirty="0" smtClean="0"/>
              <a:t>Id of the company making a booking</a:t>
            </a:r>
          </a:p>
          <a:p>
            <a:pPr marL="342900" lvl="0" indent="0" algn="just">
              <a:lnSpc>
                <a:spcPct val="80000"/>
              </a:lnSpc>
              <a:spcBef>
                <a:spcPts val="640"/>
              </a:spcBef>
              <a:buSzPts val="3200"/>
              <a:buNone/>
            </a:pPr>
            <a:r>
              <a:rPr lang="en-GB" sz="1400" b="1" dirty="0" smtClean="0"/>
              <a:t>- </a:t>
            </a:r>
            <a:r>
              <a:rPr lang="en-GB" sz="1400" b="1" dirty="0" err="1" smtClean="0"/>
              <a:t>days_in_waiting_list</a:t>
            </a:r>
            <a:r>
              <a:rPr lang="en-GB" sz="1400" b="1" dirty="0" smtClean="0"/>
              <a:t>: </a:t>
            </a:r>
            <a:r>
              <a:rPr lang="en-GB" sz="1400" dirty="0" smtClean="0"/>
              <a:t>No. of days on waiting list.</a:t>
            </a:r>
          </a:p>
          <a:p>
            <a:pPr marL="342900" lvl="0" indent="0" algn="just">
              <a:lnSpc>
                <a:spcPct val="80000"/>
              </a:lnSpc>
              <a:spcBef>
                <a:spcPts val="640"/>
              </a:spcBef>
              <a:buSzPts val="3200"/>
              <a:buNone/>
            </a:pPr>
            <a:r>
              <a:rPr lang="en-GB" sz="1400" b="1" dirty="0" smtClean="0"/>
              <a:t>- </a:t>
            </a:r>
            <a:r>
              <a:rPr lang="en-GB" sz="1400" b="1" dirty="0" err="1" smtClean="0"/>
              <a:t>customer_type</a:t>
            </a:r>
            <a:r>
              <a:rPr lang="en-GB" sz="1400" b="1" dirty="0" smtClean="0"/>
              <a:t>: </a:t>
            </a:r>
            <a:r>
              <a:rPr lang="en-GB" sz="1400" dirty="0" smtClean="0"/>
              <a:t>Type of customer(Transient, Group, etc.)</a:t>
            </a:r>
          </a:p>
          <a:p>
            <a:pPr marL="342900" lvl="0" indent="0" algn="just">
              <a:lnSpc>
                <a:spcPct val="80000"/>
              </a:lnSpc>
              <a:spcBef>
                <a:spcPts val="640"/>
              </a:spcBef>
              <a:buSzPts val="3200"/>
              <a:buNone/>
            </a:pPr>
            <a:r>
              <a:rPr lang="en-GB" sz="1400" b="1" dirty="0" smtClean="0"/>
              <a:t>- ADR:  </a:t>
            </a:r>
            <a:r>
              <a:rPr lang="en-GB" sz="1400" dirty="0" smtClean="0"/>
              <a:t>Average Daily rate.</a:t>
            </a:r>
          </a:p>
          <a:p>
            <a:pPr marL="342900" lvl="0" indent="0" algn="just">
              <a:lnSpc>
                <a:spcPct val="80000"/>
              </a:lnSpc>
              <a:spcBef>
                <a:spcPts val="640"/>
              </a:spcBef>
              <a:buSzPts val="3200"/>
              <a:buNone/>
            </a:pPr>
            <a:r>
              <a:rPr lang="en-GB" sz="1400" b="1" dirty="0" smtClean="0"/>
              <a:t>- </a:t>
            </a:r>
            <a:r>
              <a:rPr lang="en-GB" sz="1400" b="1" dirty="0" err="1" smtClean="0"/>
              <a:t>required_car_parking_spaces</a:t>
            </a:r>
            <a:r>
              <a:rPr lang="en-GB" sz="1400" b="1" dirty="0" smtClean="0"/>
              <a:t>: </a:t>
            </a:r>
            <a:r>
              <a:rPr lang="en-GB" sz="1400" dirty="0" smtClean="0"/>
              <a:t>No. of car parking asked in booking</a:t>
            </a:r>
          </a:p>
          <a:p>
            <a:pPr marL="342900" lvl="0" indent="0" algn="just">
              <a:lnSpc>
                <a:spcPct val="80000"/>
              </a:lnSpc>
              <a:spcBef>
                <a:spcPts val="640"/>
              </a:spcBef>
              <a:buSzPts val="3200"/>
              <a:buNone/>
            </a:pPr>
            <a:r>
              <a:rPr lang="en-GB" sz="1400" b="1" dirty="0" smtClean="0"/>
              <a:t>- </a:t>
            </a:r>
            <a:r>
              <a:rPr lang="en-GB" sz="1400" b="1" dirty="0" err="1" smtClean="0"/>
              <a:t>total_of_special_requests</a:t>
            </a:r>
            <a:r>
              <a:rPr lang="en-GB" sz="1400" b="1" dirty="0" smtClean="0"/>
              <a:t>: </a:t>
            </a:r>
            <a:r>
              <a:rPr lang="en-GB" sz="1400" dirty="0" smtClean="0"/>
              <a:t>total no. of special request.</a:t>
            </a:r>
          </a:p>
          <a:p>
            <a:pPr marL="342900" lvl="0" indent="0" algn="just">
              <a:lnSpc>
                <a:spcPct val="80000"/>
              </a:lnSpc>
              <a:spcBef>
                <a:spcPts val="640"/>
              </a:spcBef>
              <a:buSzPts val="3200"/>
              <a:buNone/>
            </a:pPr>
            <a:r>
              <a:rPr lang="en-GB" sz="1400" b="1" dirty="0" smtClean="0"/>
              <a:t>- </a:t>
            </a:r>
            <a:r>
              <a:rPr lang="en-GB" sz="1400" b="1" dirty="0" err="1" smtClean="0"/>
              <a:t>reservation_status</a:t>
            </a:r>
            <a:r>
              <a:rPr lang="en-GB" sz="1400" b="1" dirty="0" smtClean="0"/>
              <a:t>: </a:t>
            </a:r>
            <a:r>
              <a:rPr lang="en-GB" sz="1400" dirty="0" smtClean="0"/>
              <a:t>Whether a customer has checked out or </a:t>
            </a:r>
            <a:r>
              <a:rPr lang="en-GB" sz="1400" dirty="0" err="1" smtClean="0"/>
              <a:t>canceled,or</a:t>
            </a:r>
            <a:r>
              <a:rPr lang="en-GB" sz="1400" dirty="0" smtClean="0"/>
              <a:t> not showed </a:t>
            </a:r>
          </a:p>
          <a:p>
            <a:pPr marL="342900" lvl="0" indent="0" algn="just">
              <a:lnSpc>
                <a:spcPct val="80000"/>
              </a:lnSpc>
              <a:spcBef>
                <a:spcPts val="640"/>
              </a:spcBef>
              <a:buSzPts val="3200"/>
              <a:buNone/>
            </a:pPr>
            <a:r>
              <a:rPr lang="en-GB" sz="1400" b="1" dirty="0" smtClean="0"/>
              <a:t>- </a:t>
            </a:r>
            <a:r>
              <a:rPr lang="en-GB" sz="1400" b="1" dirty="0" err="1" smtClean="0"/>
              <a:t>reservation_status_date</a:t>
            </a:r>
            <a:r>
              <a:rPr lang="en-GB" sz="1400" b="1" dirty="0" smtClean="0"/>
              <a:t>: </a:t>
            </a:r>
            <a:r>
              <a:rPr lang="en-GB" sz="1400" dirty="0" smtClean="0"/>
              <a:t>Date of making reservation status.</a:t>
            </a:r>
          </a:p>
          <a:p>
            <a:pPr marL="342900" indent="0" algn="just">
              <a:spcBef>
                <a:spcPts val="640"/>
              </a:spcBef>
              <a:buSzPts val="3200"/>
              <a:buNone/>
            </a:pPr>
            <a:endParaRPr lang="en-GB" sz="1300" dirty="0"/>
          </a:p>
        </p:txBody>
      </p:sp>
      <p:sp>
        <p:nvSpPr>
          <p:cNvPr id="4" name="Google Shape;92;g1a7c16ac205_0_0"/>
          <p:cNvSpPr txBox="1">
            <a:spLocks/>
          </p:cNvSpPr>
          <p:nvPr/>
        </p:nvSpPr>
        <p:spPr>
          <a:xfrm>
            <a:off x="590550" y="130524"/>
            <a:ext cx="8077200" cy="1307751"/>
          </a:xfrm>
          <a:prstGeom prst="rect">
            <a:avLst/>
          </a:prstGeom>
          <a:solidFill>
            <a:srgbClr val="FDE9D8"/>
          </a:solidFill>
          <a:ln>
            <a:noFill/>
          </a:ln>
        </p:spPr>
        <p:txBody>
          <a:bodyPr spcFirstLastPara="1" vert="horz" wrap="square" lIns="91425" tIns="45700" rIns="91425" bIns="45700" anchor="ctr" anchorCtr="0">
            <a:normAutofit/>
            <a:scene3d>
              <a:camera prst="orthographicFront"/>
              <a:lightRig rig="soft" dir="t"/>
            </a:scene3d>
            <a:sp3d prstMaterial="softEdge">
              <a:bevelT w="25400" h="25400"/>
            </a:sp3d>
          </a:bodyPr>
          <a:lstStyle/>
          <a:p>
            <a:pPr marL="0" marR="0" lvl="0" indent="0" algn="ctr" defTabSz="914400" fontAlgn="auto">
              <a:lnSpc>
                <a:spcPct val="100000"/>
              </a:lnSpc>
              <a:spcAft>
                <a:spcPts val="0"/>
              </a:spcAft>
              <a:buClr>
                <a:srgbClr val="C00000"/>
              </a:buClr>
              <a:buSzPct val="100000"/>
              <a:tabLst/>
              <a:defRPr/>
            </a:pPr>
            <a:r>
              <a:rPr lang="en-GB" sz="3600" b="1" dirty="0" smtClean="0">
                <a:solidFill>
                  <a:srgbClr val="C00000"/>
                </a:solidFill>
                <a:latin typeface="Calibri"/>
                <a:ea typeface="Calibri"/>
                <a:cs typeface="Calibri"/>
                <a:sym typeface="Calibri"/>
              </a:rPr>
              <a:t>DATA SET</a:t>
            </a:r>
            <a:endParaRPr lang="en-IN" sz="3600" b="1" dirty="0">
              <a:solidFill>
                <a:srgbClr val="C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bbm_as\Pictures\Screenshots\Screenshot (14).png"/>
          <p:cNvPicPr>
            <a:picLocks noChangeAspect="1" noChangeArrowheads="1"/>
          </p:cNvPicPr>
          <p:nvPr/>
        </p:nvPicPr>
        <p:blipFill>
          <a:blip r:embed="rId2"/>
          <a:srcRect l="2005" t="15312" r="83308" b="73924"/>
          <a:stretch>
            <a:fillRect/>
          </a:stretch>
        </p:blipFill>
        <p:spPr bwMode="auto">
          <a:xfrm>
            <a:off x="428625" y="180975"/>
            <a:ext cx="2647950" cy="1212931"/>
          </a:xfrm>
          <a:prstGeom prst="rect">
            <a:avLst/>
          </a:prstGeom>
          <a:noFill/>
          <a:ln w="19050">
            <a:solidFill>
              <a:schemeClr val="tx1"/>
            </a:solidFill>
          </a:ln>
        </p:spPr>
      </p:pic>
      <p:pic>
        <p:nvPicPr>
          <p:cNvPr id="1027" name="Picture 3" descr="C:\Users\mbbm_as\Pictures\Screenshots\Screenshot (14).png"/>
          <p:cNvPicPr>
            <a:picLocks noChangeAspect="1" noChangeArrowheads="1"/>
          </p:cNvPicPr>
          <p:nvPr/>
        </p:nvPicPr>
        <p:blipFill>
          <a:blip r:embed="rId2"/>
          <a:srcRect t="33361" r="77023" b="57514"/>
          <a:stretch>
            <a:fillRect/>
          </a:stretch>
        </p:blipFill>
        <p:spPr bwMode="auto">
          <a:xfrm>
            <a:off x="427737" y="2619375"/>
            <a:ext cx="5438440" cy="1349829"/>
          </a:xfrm>
          <a:prstGeom prst="rect">
            <a:avLst/>
          </a:prstGeom>
          <a:noFill/>
          <a:ln w="19050">
            <a:solidFill>
              <a:schemeClr val="tx1"/>
            </a:solidFill>
          </a:ln>
        </p:spPr>
      </p:pic>
      <p:pic>
        <p:nvPicPr>
          <p:cNvPr id="1028" name="Picture 4" descr="C:\Users\mbbm_as\Pictures\Screenshots\Screenshot (14).png"/>
          <p:cNvPicPr>
            <a:picLocks noChangeAspect="1" noChangeArrowheads="1"/>
          </p:cNvPicPr>
          <p:nvPr/>
        </p:nvPicPr>
        <p:blipFill>
          <a:blip r:embed="rId2"/>
          <a:srcRect l="2843" t="26034" r="63712" b="66274"/>
          <a:stretch>
            <a:fillRect/>
          </a:stretch>
        </p:blipFill>
        <p:spPr bwMode="auto">
          <a:xfrm>
            <a:off x="425904" y="1450521"/>
            <a:ext cx="7251246" cy="1066871"/>
          </a:xfrm>
          <a:prstGeom prst="rect">
            <a:avLst/>
          </a:prstGeom>
          <a:noFill/>
          <a:ln w="19050">
            <a:solidFill>
              <a:schemeClr val="tx1"/>
            </a:solidFill>
          </a:ln>
        </p:spPr>
      </p:pic>
      <p:pic>
        <p:nvPicPr>
          <p:cNvPr id="1029" name="Picture 5" descr="C:\Users\mbbm_as\Pictures\Screenshots\Screenshot (14).png"/>
          <p:cNvPicPr>
            <a:picLocks noChangeAspect="1" noChangeArrowheads="1"/>
          </p:cNvPicPr>
          <p:nvPr/>
        </p:nvPicPr>
        <p:blipFill>
          <a:blip r:embed="rId2"/>
          <a:srcRect t="41766" b="18176"/>
          <a:stretch>
            <a:fillRect/>
          </a:stretch>
        </p:blipFill>
        <p:spPr bwMode="auto">
          <a:xfrm>
            <a:off x="390525" y="4086225"/>
            <a:ext cx="7924174" cy="2438401"/>
          </a:xfrm>
          <a:prstGeom prst="rect">
            <a:avLst/>
          </a:prstGeom>
          <a:noFill/>
          <a:ln w="19050">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bbm_as\Pictures\Screenshots\Screenshot (15).png"/>
          <p:cNvPicPr>
            <a:picLocks noChangeAspect="1" noChangeArrowheads="1"/>
          </p:cNvPicPr>
          <p:nvPr/>
        </p:nvPicPr>
        <p:blipFill>
          <a:blip r:embed="rId2"/>
          <a:srcRect t="20723" r="67656" b="16599"/>
          <a:stretch>
            <a:fillRect/>
          </a:stretch>
        </p:blipFill>
        <p:spPr bwMode="auto">
          <a:xfrm>
            <a:off x="1362075" y="133350"/>
            <a:ext cx="5457825" cy="6610350"/>
          </a:xfrm>
          <a:prstGeom prst="rect">
            <a:avLst/>
          </a:prstGeom>
          <a:noFill/>
          <a:ln w="19050">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bbm_as\Pictures\Screenshots\Screenshot (16).png"/>
          <p:cNvPicPr>
            <a:picLocks noChangeAspect="1" noChangeArrowheads="1"/>
          </p:cNvPicPr>
          <p:nvPr/>
        </p:nvPicPr>
        <p:blipFill>
          <a:blip r:embed="rId2"/>
          <a:srcRect l="2962" t="36748" r="8175" b="27707"/>
          <a:stretch>
            <a:fillRect/>
          </a:stretch>
        </p:blipFill>
        <p:spPr bwMode="auto">
          <a:xfrm>
            <a:off x="161925" y="390525"/>
            <a:ext cx="8627234" cy="2219325"/>
          </a:xfrm>
          <a:prstGeom prst="rect">
            <a:avLst/>
          </a:prstGeom>
          <a:noFill/>
          <a:ln w="19050">
            <a:solidFill>
              <a:schemeClr val="tx1"/>
            </a:solidFill>
          </a:ln>
        </p:spPr>
      </p:pic>
      <p:pic>
        <p:nvPicPr>
          <p:cNvPr id="3075" name="Picture 3" descr="C:\Users\mbbm_as\Pictures\Screenshots\Screenshot (17).png"/>
          <p:cNvPicPr>
            <a:picLocks noChangeAspect="1" noChangeArrowheads="1"/>
          </p:cNvPicPr>
          <p:nvPr/>
        </p:nvPicPr>
        <p:blipFill>
          <a:blip r:embed="rId3"/>
          <a:srcRect l="28064" t="36725" b="26550"/>
          <a:stretch>
            <a:fillRect/>
          </a:stretch>
        </p:blipFill>
        <p:spPr bwMode="auto">
          <a:xfrm>
            <a:off x="171450" y="2790825"/>
            <a:ext cx="8716652" cy="2781300"/>
          </a:xfrm>
          <a:prstGeom prst="rect">
            <a:avLst/>
          </a:prstGeom>
          <a:noFill/>
          <a:ln w="19050">
            <a:solidFill>
              <a:schemeClr val="tx1"/>
            </a:solid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722</TotalTime>
  <Words>1171</Words>
  <PresentationFormat>On-screen Show (4:3)</PresentationFormat>
  <Paragraphs>109</Paragraphs>
  <Slides>30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Lucida Sans Unicode</vt:lpstr>
      <vt:lpstr>Calibri</vt:lpstr>
      <vt:lpstr>Wingdings</vt:lpstr>
      <vt:lpstr>Wingdings 3</vt:lpstr>
      <vt:lpstr>Arial Black</vt:lpstr>
      <vt:lpstr>Algerian</vt:lpstr>
      <vt:lpstr>Verdana</vt:lpstr>
      <vt:lpstr>Wingdings 2</vt:lpstr>
      <vt:lpstr>Concourse</vt:lpstr>
      <vt:lpstr>Slide 1</vt:lpstr>
      <vt:lpstr>Objective of the project</vt:lpstr>
      <vt:lpstr>  Workflow </vt:lpstr>
      <vt:lpstr>Slide 4</vt:lpstr>
      <vt:lpstr>DATA SET</vt:lpstr>
      <vt:lpstr>Slide 6</vt:lpstr>
      <vt:lpstr>Slide 7</vt:lpstr>
      <vt:lpstr>Slide 8</vt:lpstr>
      <vt:lpstr>Slide 9</vt:lpstr>
      <vt:lpstr>Slide 10</vt:lpstr>
      <vt:lpstr>Finding and removing duplicate values</vt:lpstr>
      <vt:lpstr>Handling null values</vt:lpstr>
      <vt:lpstr>Slide 13</vt:lpstr>
      <vt:lpstr>Slide 14</vt:lpstr>
      <vt:lpstr>Creating new columns</vt:lpstr>
      <vt:lpstr>New data set after cleaning</vt:lpstr>
      <vt:lpstr>Slide 17</vt:lpstr>
      <vt:lpstr>Exploratory data analysis (EDA)</vt:lpstr>
      <vt:lpstr>Slide 19</vt:lpstr>
      <vt:lpstr>Slide 20</vt:lpstr>
      <vt:lpstr>Slide 21</vt:lpstr>
      <vt:lpstr>Slide 22</vt:lpstr>
      <vt:lpstr>Slide 23</vt:lpstr>
      <vt:lpstr>Slide 24</vt:lpstr>
      <vt:lpstr>Slide 25</vt:lpstr>
      <vt:lpstr>Slide 26</vt:lpstr>
      <vt:lpstr>Slide 27</vt:lpstr>
      <vt:lpstr>Slide 28</vt:lpstr>
      <vt:lpstr>CONCLUSION</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PROJECT-1  EDA on Hotel booking analysis by Alpashi L. Sadawarti Shubham P. Mausrkar (Cohort- Enlighten) </dc:title>
  <dc:creator>mbbm_spm</dc:creator>
  <cp:lastModifiedBy>Alpashi</cp:lastModifiedBy>
  <cp:revision>68</cp:revision>
  <dcterms:created xsi:type="dcterms:W3CDTF">2022-12-05T08:42:54Z</dcterms:created>
  <dcterms:modified xsi:type="dcterms:W3CDTF">2022-12-08T17:16:38Z</dcterms:modified>
</cp:coreProperties>
</file>